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34" r:id="rId2"/>
    <p:sldId id="394" r:id="rId3"/>
    <p:sldId id="369" r:id="rId4"/>
    <p:sldId id="371" r:id="rId5"/>
    <p:sldId id="365" r:id="rId6"/>
    <p:sldId id="363" r:id="rId7"/>
    <p:sldId id="385" r:id="rId8"/>
    <p:sldId id="366" r:id="rId9"/>
    <p:sldId id="370" r:id="rId10"/>
    <p:sldId id="380" r:id="rId11"/>
    <p:sldId id="373" r:id="rId12"/>
    <p:sldId id="374" r:id="rId13"/>
    <p:sldId id="372" r:id="rId14"/>
    <p:sldId id="389" r:id="rId15"/>
    <p:sldId id="379" r:id="rId16"/>
    <p:sldId id="396" r:id="rId17"/>
    <p:sldId id="381" r:id="rId18"/>
    <p:sldId id="384" r:id="rId19"/>
    <p:sldId id="382" r:id="rId20"/>
    <p:sldId id="383" r:id="rId21"/>
    <p:sldId id="387" r:id="rId22"/>
    <p:sldId id="392" r:id="rId23"/>
    <p:sldId id="391" r:id="rId24"/>
    <p:sldId id="386" r:id="rId25"/>
    <p:sldId id="376" r:id="rId26"/>
    <p:sldId id="393" r:id="rId27"/>
    <p:sldId id="395" r:id="rId28"/>
    <p:sldId id="377" r:id="rId29"/>
    <p:sldId id="3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E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28" autoAdjust="0"/>
  </p:normalViewPr>
  <p:slideViewPr>
    <p:cSldViewPr>
      <p:cViewPr varScale="1">
        <p:scale>
          <a:sx n="50" d="100"/>
          <a:sy n="50" d="100"/>
        </p:scale>
        <p:origin x="1272"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C40B7-4B07-482D-9976-F32DE779DA37}" type="datetimeFigureOut">
              <a:rPr lang="en-GB" smtClean="0"/>
              <a:t>28/12/2018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498D8-2B5E-4FF6-82FF-80CFEFB9503B}" type="slidenum">
              <a:rPr lang="en-GB" smtClean="0"/>
              <a:t>‹#›</a:t>
            </a:fld>
            <a:endParaRPr lang="en-GB"/>
          </a:p>
        </p:txBody>
      </p:sp>
    </p:spTree>
    <p:extLst>
      <p:ext uri="{BB962C8B-B14F-4D97-AF65-F5344CB8AC3E}">
        <p14:creationId xmlns:p14="http://schemas.microsoft.com/office/powerpoint/2010/main" val="330337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600">
                <a:solidFill>
                  <a:schemeClr val="tx1"/>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AF6D516C-4413-45A6-A87F-6249D4EF472C}" type="datetimeFigureOut">
              <a:rPr lang="en-US" smtClean="0"/>
              <a:t>12/28/2018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
        <p:nvSpPr>
          <p:cNvPr id="10" name="Rectangle 9"/>
          <p:cNvSpPr/>
          <p:nvPr userDrawn="1"/>
        </p:nvSpPr>
        <p:spPr>
          <a:xfrm>
            <a:off x="0" y="1071546"/>
            <a:ext cx="9144000" cy="71438"/>
          </a:xfrm>
          <a:prstGeom prst="rect">
            <a:avLst/>
          </a:prstGeom>
          <a:solidFill>
            <a:srgbClr val="0089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12/28/2018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00108"/>
            <a:ext cx="2057400" cy="5126055"/>
          </a:xfrm>
        </p:spPr>
        <p:txBody>
          <a:bodyPr vert="eaVert">
            <a:normAutofit/>
          </a:bodyPr>
          <a:lstStyle>
            <a:lvl1pPr>
              <a:defRPr sz="3200"/>
            </a:lvl1p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00108"/>
            <a:ext cx="6019800" cy="5126055"/>
          </a:xfrm>
        </p:spPr>
        <p:txBody>
          <a:bodyPr vert="eaVert">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12/28/2018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12/28/2018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D516C-4413-45A6-A87F-6249D4EF472C}" type="datetimeFigureOut">
              <a:rPr lang="en-US" smtClean="0"/>
              <a:t>12/28/2018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2910" y="1928802"/>
            <a:ext cx="3786214"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928802"/>
            <a:ext cx="3929090"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D516C-4413-45A6-A87F-6249D4EF472C}" type="datetimeFigureOut">
              <a:rPr lang="en-US" smtClean="0"/>
              <a:t>12/28/2018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2910"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42910" y="2500305"/>
            <a:ext cx="3854478" cy="3625857"/>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3438"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00307"/>
            <a:ext cx="3856065" cy="3625856"/>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p>
            <a:fld id="{AF6D516C-4413-45A6-A87F-6249D4EF472C}" type="datetimeFigureOut">
              <a:rPr lang="en-US" smtClean="0"/>
              <a:t>12/28/2018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D516C-4413-45A6-A87F-6249D4EF472C}" type="datetimeFigureOut">
              <a:rPr lang="en-US" smtClean="0"/>
              <a:t>12/28/2018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D516C-4413-45A6-A87F-6249D4EF472C}" type="datetimeFigureOut">
              <a:rPr lang="en-US" smtClean="0"/>
              <a:t>12/28/2018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2117" y="785794"/>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71546"/>
            <a:ext cx="5111750" cy="5054617"/>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928802"/>
            <a:ext cx="3008313" cy="41973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12/28/2018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12/28/2018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910" y="714356"/>
            <a:ext cx="794384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42910" y="2000240"/>
            <a:ext cx="7929618" cy="41259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D516C-4413-45A6-A87F-6249D4EF472C}" type="datetimeFigureOut">
              <a:rPr lang="en-US" smtClean="0"/>
              <a:t>12/28/2018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36B72-8189-47B3-97C2-363415E09031}" type="slidenum">
              <a:rPr lang="en-GB" smtClean="0"/>
              <a:t>‹#›</a:t>
            </a:fld>
            <a:endParaRPr lang="en-GB"/>
          </a:p>
        </p:txBody>
      </p:sp>
      <p:pic>
        <p:nvPicPr>
          <p:cNvPr id="7" name="Picture 2"/>
          <p:cNvPicPr>
            <a:picLocks noChangeAspect="1" noChangeArrowheads="1"/>
          </p:cNvPicPr>
          <p:nvPr userDrawn="1"/>
        </p:nvPicPr>
        <p:blipFill>
          <a:blip r:embed="rId13"/>
          <a:srcRect/>
          <a:stretch>
            <a:fillRect/>
          </a:stretch>
        </p:blipFill>
        <p:spPr bwMode="auto">
          <a:xfrm>
            <a:off x="6643702" y="0"/>
            <a:ext cx="2286016" cy="799728"/>
          </a:xfrm>
          <a:prstGeom prst="rect">
            <a:avLst/>
          </a:prstGeom>
          <a:noFill/>
          <a:ln w="9525">
            <a:noFill/>
            <a:miter lim="800000"/>
            <a:headEnd/>
            <a:tailEnd/>
          </a:ln>
          <a:effectLst/>
        </p:spPr>
      </p:pic>
      <p:pic>
        <p:nvPicPr>
          <p:cNvPr id="2050" name="Picture 2" descr="C:\Users\Alison\Documents\Kinetic\Client Files\CCG\Branding\nhstridiagramtri.jpg"/>
          <p:cNvPicPr>
            <a:picLocks noChangeAspect="1" noChangeArrowheads="1"/>
          </p:cNvPicPr>
          <p:nvPr userDrawn="1"/>
        </p:nvPicPr>
        <p:blipFill>
          <a:blip r:embed="rId14" cstate="print"/>
          <a:srcRect/>
          <a:stretch>
            <a:fillRect/>
          </a:stretch>
        </p:blipFill>
        <p:spPr bwMode="auto">
          <a:xfrm>
            <a:off x="7778246" y="5643578"/>
            <a:ext cx="1230828" cy="1100427"/>
          </a:xfrm>
          <a:prstGeom prst="rect">
            <a:avLst/>
          </a:prstGeom>
          <a:noFill/>
        </p:spPr>
      </p:pic>
      <p:pic>
        <p:nvPicPr>
          <p:cNvPr id="2051" name="Picture 3" descr="C:\Users\Alison\Documents\Kinetic\Client Files\CCG\Branding\nhstridiagram2 script.jpg"/>
          <p:cNvPicPr>
            <a:picLocks noChangeAspect="1" noChangeArrowheads="1"/>
          </p:cNvPicPr>
          <p:nvPr userDrawn="1"/>
        </p:nvPicPr>
        <p:blipFill>
          <a:blip r:embed="rId15" cstate="print"/>
          <a:srcRect/>
          <a:stretch>
            <a:fillRect/>
          </a:stretch>
        </p:blipFill>
        <p:spPr bwMode="auto">
          <a:xfrm>
            <a:off x="142844" y="6380875"/>
            <a:ext cx="3000396" cy="405711"/>
          </a:xfrm>
          <a:prstGeom prst="rect">
            <a:avLst/>
          </a:prstGeom>
          <a:noFill/>
        </p:spPr>
      </p:pic>
      <p:pic>
        <p:nvPicPr>
          <p:cNvPr id="12" name="Picture 11" descr="ovalicon flip.jpg"/>
          <p:cNvPicPr>
            <a:picLocks noChangeAspect="1"/>
          </p:cNvPicPr>
          <p:nvPr userDrawn="1"/>
        </p:nvPicPr>
        <p:blipFill>
          <a:blip r:embed="rId16" cstate="print"/>
          <a:srcRect t="7068"/>
          <a:stretch>
            <a:fillRect/>
          </a:stretch>
        </p:blipFill>
        <p:spPr>
          <a:xfrm>
            <a:off x="71406" y="0"/>
            <a:ext cx="1214446" cy="9395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89E6"/>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089E6"/>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089E6"/>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lderabuse.org.uk/protecting-your-finances-in-england" TargetMode="External"/><Relationship Id="rId2" Type="http://schemas.openxmlformats.org/officeDocument/2006/relationships/hyperlink" Target="http://www.bbc.co.uk/news/uk-40887323%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publications/make-a-lasting-power-of-attorne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ydecisions.org.uk/dashboar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emmaoverton@nhs.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v.uk/government/publications/mental-capacity-act-code-of-practic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deputy-guidance-how-to-carry-out-your-duties" TargetMode="External"/><Relationship Id="rId2" Type="http://schemas.openxmlformats.org/officeDocument/2006/relationships/hyperlink" Target="https://www.step.org/sites/default/files/Policy/Deputyship_Guidelines.pdf" TargetMode="External"/><Relationship Id="rId1" Type="http://schemas.openxmlformats.org/officeDocument/2006/relationships/slideLayout" Target="../slideLayouts/slideLayout2.xml"/><Relationship Id="rId6" Type="http://schemas.openxmlformats.org/officeDocument/2006/relationships/hyperlink" Target="https://www.gov.uk/report-concern-about-attorney-deputy" TargetMode="External"/><Relationship Id="rId5" Type="http://schemas.openxmlformats.org/officeDocument/2006/relationships/hyperlink" Target="https://www.gov.uk/lasting-power-attorney-duties" TargetMode="External"/><Relationship Id="rId4" Type="http://schemas.openxmlformats.org/officeDocument/2006/relationships/hyperlink" Target="https://www.gov.uk/enduring-power-attorney-duties/your-duties"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mailto:emmaoverton@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bc.co.uk/programmes/b09k0nc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Whose Life is it Anyway?</a:t>
            </a:r>
            <a:endParaRPr lang="en-GB" dirty="0"/>
          </a:p>
        </p:txBody>
      </p:sp>
      <p:sp>
        <p:nvSpPr>
          <p:cNvPr id="3" name="Subtitle 2"/>
          <p:cNvSpPr>
            <a:spLocks noGrp="1"/>
          </p:cNvSpPr>
          <p:nvPr>
            <p:ph type="subTitle" idx="1"/>
          </p:nvPr>
        </p:nvSpPr>
        <p:spPr/>
        <p:txBody>
          <a:bodyPr/>
          <a:lstStyle/>
          <a:p>
            <a:r>
              <a:rPr lang="en-GB" dirty="0" smtClean="0"/>
              <a:t>January 2018</a:t>
            </a:r>
            <a:endParaRPr lang="en-GB" dirty="0"/>
          </a:p>
        </p:txBody>
      </p:sp>
    </p:spTree>
    <p:extLst>
      <p:ext uri="{BB962C8B-B14F-4D97-AF65-F5344CB8AC3E}">
        <p14:creationId xmlns:p14="http://schemas.microsoft.com/office/powerpoint/2010/main" val="2858051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943848" cy="1143000"/>
          </a:xfrm>
        </p:spPr>
        <p:txBody>
          <a:bodyPr/>
          <a:lstStyle/>
          <a:p>
            <a:r>
              <a:rPr lang="en-GB" dirty="0" smtClean="0"/>
              <a:t>A note of caution </a:t>
            </a:r>
            <a:endParaRPr lang="en-GB" dirty="0"/>
          </a:p>
        </p:txBody>
      </p:sp>
      <p:sp>
        <p:nvSpPr>
          <p:cNvPr id="3" name="Content Placeholder 2"/>
          <p:cNvSpPr>
            <a:spLocks noGrp="1"/>
          </p:cNvSpPr>
          <p:nvPr>
            <p:ph idx="1"/>
          </p:nvPr>
        </p:nvSpPr>
        <p:spPr>
          <a:xfrm>
            <a:off x="611560" y="1196752"/>
            <a:ext cx="7929618" cy="5400600"/>
          </a:xfrm>
        </p:spPr>
        <p:txBody>
          <a:bodyPr>
            <a:normAutofit fontScale="92500" lnSpcReduction="10000"/>
          </a:bodyPr>
          <a:lstStyle/>
          <a:p>
            <a:r>
              <a:rPr lang="en-GB" dirty="0" err="1"/>
              <a:t>Denzil</a:t>
            </a:r>
            <a:r>
              <a:rPr lang="en-GB" dirty="0"/>
              <a:t> Lush, recently retired senior judge at </a:t>
            </a:r>
            <a:r>
              <a:rPr lang="en-GB" dirty="0" smtClean="0"/>
              <a:t>Court of Protection stated </a:t>
            </a:r>
            <a:r>
              <a:rPr lang="en-GB" dirty="0"/>
              <a:t>that he would never grant </a:t>
            </a:r>
            <a:r>
              <a:rPr lang="en-GB" dirty="0" smtClean="0"/>
              <a:t>a property and finances LPA, due to the risk </a:t>
            </a:r>
            <a:r>
              <a:rPr lang="en-GB" dirty="0"/>
              <a:t>of </a:t>
            </a:r>
            <a:r>
              <a:rPr lang="en-GB" dirty="0" smtClean="0"/>
              <a:t>abuse</a:t>
            </a:r>
          </a:p>
          <a:p>
            <a:r>
              <a:rPr lang="en-GB" dirty="0"/>
              <a:t>T</a:t>
            </a:r>
            <a:r>
              <a:rPr lang="en-GB" dirty="0" smtClean="0"/>
              <a:t>he </a:t>
            </a:r>
            <a:r>
              <a:rPr lang="en-GB" dirty="0"/>
              <a:t>requirement </a:t>
            </a:r>
            <a:r>
              <a:rPr lang="en-GB" dirty="0" smtClean="0"/>
              <a:t>for court appointed deputies </a:t>
            </a:r>
            <a:r>
              <a:rPr lang="en-GB" dirty="0"/>
              <a:t>to provide annual accounts and a full list of assets, along with a surety bond, provides greater protection</a:t>
            </a:r>
            <a:endParaRPr lang="en-GB" dirty="0" smtClean="0"/>
          </a:p>
          <a:p>
            <a:r>
              <a:rPr lang="en-GB" dirty="0" smtClean="0"/>
              <a:t>Reported cases of abuse are a small minority of the </a:t>
            </a:r>
            <a:r>
              <a:rPr lang="en-GB" dirty="0"/>
              <a:t>2.5 million LPAs registered in England and </a:t>
            </a:r>
            <a:r>
              <a:rPr lang="en-GB" dirty="0" smtClean="0"/>
              <a:t>Wales</a:t>
            </a:r>
          </a:p>
          <a:p>
            <a:r>
              <a:rPr lang="en-GB" dirty="0" smtClean="0"/>
              <a:t>Costs of appointing an attorney are significantly less than those associated with a Court appointed deputy; deputies incur </a:t>
            </a:r>
            <a:r>
              <a:rPr lang="en-GB" dirty="0"/>
              <a:t>a higher initial </a:t>
            </a:r>
            <a:r>
              <a:rPr lang="en-GB" dirty="0" smtClean="0"/>
              <a:t>cost and annual costs. Court will rarely </a:t>
            </a:r>
            <a:r>
              <a:rPr lang="en-GB" dirty="0"/>
              <a:t>grant a </a:t>
            </a:r>
            <a:r>
              <a:rPr lang="en-GB" dirty="0" smtClean="0"/>
              <a:t>deputyship </a:t>
            </a:r>
            <a:r>
              <a:rPr lang="en-GB" dirty="0"/>
              <a:t>order </a:t>
            </a:r>
            <a:r>
              <a:rPr lang="en-GB" dirty="0" smtClean="0"/>
              <a:t>for health/ welfare </a:t>
            </a:r>
            <a:r>
              <a:rPr lang="en-GB" dirty="0"/>
              <a:t>preferring </a:t>
            </a:r>
            <a:r>
              <a:rPr lang="en-GB" dirty="0" smtClean="0"/>
              <a:t>to </a:t>
            </a:r>
            <a:r>
              <a:rPr lang="en-GB" dirty="0"/>
              <a:t>make </a:t>
            </a:r>
            <a:r>
              <a:rPr lang="en-GB" dirty="0" smtClean="0"/>
              <a:t>issue specific decisions</a:t>
            </a:r>
          </a:p>
          <a:p>
            <a:pPr lvl="1">
              <a:buFont typeface="Wingdings" panose="05000000000000000000" pitchFamily="2" charset="2"/>
              <a:buChar char="Ø"/>
            </a:pPr>
            <a:r>
              <a:rPr lang="en-GB" sz="1100" dirty="0" smtClean="0">
                <a:hlinkClick r:id="rId2"/>
              </a:rPr>
              <a:t>http://www.bbc.co.uk/news/uk-40887323 </a:t>
            </a:r>
            <a:endParaRPr lang="en-GB" sz="1100" dirty="0" smtClean="0"/>
          </a:p>
          <a:p>
            <a:pPr lvl="1">
              <a:buFont typeface="Wingdings" panose="05000000000000000000" pitchFamily="2" charset="2"/>
              <a:buChar char="Ø"/>
            </a:pPr>
            <a:r>
              <a:rPr lang="en-GB" sz="1100" u="sng" dirty="0" smtClean="0">
                <a:hlinkClick r:id="rId3"/>
              </a:rPr>
              <a:t>https://www.elderabuse.org.uk/protecting-your-finances-in-england</a:t>
            </a:r>
            <a:endParaRPr lang="en-GB" sz="1100" dirty="0" smtClean="0"/>
          </a:p>
          <a:p>
            <a:pPr marL="0" indent="0">
              <a:buNone/>
            </a:pPr>
            <a:endParaRPr lang="en-GB" sz="1300" dirty="0"/>
          </a:p>
        </p:txBody>
      </p:sp>
    </p:spTree>
    <p:extLst>
      <p:ext uri="{BB962C8B-B14F-4D97-AF65-F5344CB8AC3E}">
        <p14:creationId xmlns:p14="http://schemas.microsoft.com/office/powerpoint/2010/main" val="937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943848" cy="1143000"/>
          </a:xfrm>
        </p:spPr>
        <p:txBody>
          <a:bodyPr/>
          <a:lstStyle/>
          <a:p>
            <a:r>
              <a:rPr lang="en-GB" dirty="0" smtClean="0"/>
              <a:t>How do I get an attorney?</a:t>
            </a:r>
            <a:endParaRPr lang="en-GB" dirty="0"/>
          </a:p>
        </p:txBody>
      </p:sp>
      <p:sp>
        <p:nvSpPr>
          <p:cNvPr id="3" name="Content Placeholder 2"/>
          <p:cNvSpPr>
            <a:spLocks noGrp="1"/>
          </p:cNvSpPr>
          <p:nvPr>
            <p:ph idx="1"/>
          </p:nvPr>
        </p:nvSpPr>
        <p:spPr>
          <a:xfrm>
            <a:off x="611560" y="1484784"/>
            <a:ext cx="7929618" cy="5040560"/>
          </a:xfrm>
        </p:spPr>
        <p:txBody>
          <a:bodyPr>
            <a:normAutofit lnSpcReduction="10000"/>
          </a:bodyPr>
          <a:lstStyle/>
          <a:p>
            <a:r>
              <a:rPr lang="en-GB" dirty="0" smtClean="0"/>
              <a:t>There </a:t>
            </a:r>
            <a:r>
              <a:rPr lang="en-GB" dirty="0"/>
              <a:t>are </a:t>
            </a:r>
            <a:r>
              <a:rPr lang="en-GB" dirty="0" smtClean="0"/>
              <a:t>5 </a:t>
            </a:r>
            <a:r>
              <a:rPr lang="en-GB" dirty="0"/>
              <a:t>key steps to making an LPA</a:t>
            </a:r>
            <a:r>
              <a:rPr lang="en-GB" dirty="0" smtClean="0"/>
              <a:t>:</a:t>
            </a:r>
          </a:p>
          <a:p>
            <a:pPr marL="914400" lvl="1" indent="-514350">
              <a:buFont typeface="+mj-lt"/>
              <a:buAutoNum type="arabicPeriod"/>
            </a:pPr>
            <a:r>
              <a:rPr lang="en-GB" dirty="0" smtClean="0"/>
              <a:t>Decide what you want help with</a:t>
            </a:r>
          </a:p>
          <a:p>
            <a:pPr marL="914400" lvl="1" indent="-514350">
              <a:buFont typeface="+mj-lt"/>
              <a:buAutoNum type="arabicPeriod"/>
            </a:pPr>
            <a:r>
              <a:rPr lang="en-GB" dirty="0"/>
              <a:t>Choose your attorney, people to notify (optional), a certificate provider and witnesses </a:t>
            </a:r>
          </a:p>
          <a:p>
            <a:pPr marL="914400" lvl="1" indent="-514350">
              <a:buFont typeface="+mj-lt"/>
              <a:buAutoNum type="arabicPeriod"/>
            </a:pPr>
            <a:r>
              <a:rPr lang="en-GB" dirty="0" smtClean="0"/>
              <a:t>Decide whether you want to limit the attorney’s power in any way, or offer them guidance</a:t>
            </a:r>
          </a:p>
          <a:p>
            <a:pPr marL="914400" lvl="1" indent="-514350">
              <a:buFont typeface="+mj-lt"/>
              <a:buAutoNum type="arabicPeriod"/>
            </a:pPr>
            <a:r>
              <a:rPr lang="en-GB" dirty="0" smtClean="0"/>
              <a:t>Complete </a:t>
            </a:r>
            <a:r>
              <a:rPr lang="en-GB" dirty="0"/>
              <a:t>the form (available from the Office of the Public Guardian (OPG</a:t>
            </a:r>
            <a:r>
              <a:rPr lang="en-GB" dirty="0" smtClean="0"/>
              <a:t>) by post or online)</a:t>
            </a:r>
            <a:endParaRPr lang="en-GB" dirty="0"/>
          </a:p>
          <a:p>
            <a:pPr marL="914400" lvl="1" indent="-514350">
              <a:buFont typeface="+mj-lt"/>
              <a:buAutoNum type="arabicPeriod"/>
            </a:pPr>
            <a:r>
              <a:rPr lang="en-GB" dirty="0"/>
              <a:t>Register the form with the </a:t>
            </a:r>
            <a:r>
              <a:rPr lang="en-GB" dirty="0" smtClean="0"/>
              <a:t>OPG (there may be a fee)</a:t>
            </a:r>
          </a:p>
          <a:p>
            <a:pPr marL="400050" lvl="1" indent="0">
              <a:buNone/>
            </a:pPr>
            <a:r>
              <a:rPr lang="en-GB" dirty="0" smtClean="0">
                <a:hlinkClick r:id="rId2"/>
              </a:rPr>
              <a:t>https</a:t>
            </a:r>
            <a:r>
              <a:rPr lang="en-GB" dirty="0">
                <a:hlinkClick r:id="rId2"/>
              </a:rPr>
              <a:t>://</a:t>
            </a:r>
            <a:r>
              <a:rPr lang="en-GB" dirty="0" smtClean="0">
                <a:hlinkClick r:id="rId2"/>
              </a:rPr>
              <a:t>www.gov.uk/government/publications/make-a-lasting-power-of-attorney</a:t>
            </a:r>
            <a:r>
              <a:rPr lang="en-GB" dirty="0" smtClean="0"/>
              <a:t> </a:t>
            </a:r>
          </a:p>
          <a:p>
            <a:pPr marL="400050" lvl="1" indent="0" algn="ctr">
              <a:buNone/>
            </a:pPr>
            <a:r>
              <a:rPr lang="en-GB" b="1" dirty="0" smtClean="0"/>
              <a:t>You can seek legal support with the above </a:t>
            </a:r>
            <a:endParaRPr lang="en-GB" b="1" dirty="0"/>
          </a:p>
        </p:txBody>
      </p:sp>
    </p:spTree>
    <p:extLst>
      <p:ext uri="{BB962C8B-B14F-4D97-AF65-F5344CB8AC3E}">
        <p14:creationId xmlns:p14="http://schemas.microsoft.com/office/powerpoint/2010/main" val="77660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943848" cy="1143000"/>
          </a:xfrm>
        </p:spPr>
        <p:txBody>
          <a:bodyPr>
            <a:normAutofit/>
          </a:bodyPr>
          <a:lstStyle/>
          <a:p>
            <a:r>
              <a:rPr lang="en-GB" dirty="0" smtClean="0"/>
              <a:t>Other ways of making wishes known</a:t>
            </a:r>
            <a:endParaRPr lang="en-GB" dirty="0"/>
          </a:p>
        </p:txBody>
      </p:sp>
      <p:sp>
        <p:nvSpPr>
          <p:cNvPr id="3" name="Content Placeholder 2"/>
          <p:cNvSpPr>
            <a:spLocks noGrp="1"/>
          </p:cNvSpPr>
          <p:nvPr>
            <p:ph idx="1"/>
          </p:nvPr>
        </p:nvSpPr>
        <p:spPr>
          <a:xfrm>
            <a:off x="611560" y="1340768"/>
            <a:ext cx="7929618" cy="5112568"/>
          </a:xfrm>
        </p:spPr>
        <p:txBody>
          <a:bodyPr>
            <a:normAutofit fontScale="70000" lnSpcReduction="20000"/>
          </a:bodyPr>
          <a:lstStyle/>
          <a:p>
            <a:r>
              <a:rPr lang="en-GB" dirty="0" smtClean="0"/>
              <a:t>Advance Decision to Refuse Treatment (ADRT) </a:t>
            </a:r>
            <a:r>
              <a:rPr lang="en-GB" dirty="0"/>
              <a:t>= an anticipatory refusal of a specific medical treatment/ treatment in certain circumstances </a:t>
            </a:r>
          </a:p>
          <a:p>
            <a:r>
              <a:rPr lang="en-GB" dirty="0"/>
              <a:t>A valid and applicable ADRT is legally binding; it is not subject to the best interests test </a:t>
            </a:r>
          </a:p>
          <a:p>
            <a:r>
              <a:rPr lang="en-GB" dirty="0"/>
              <a:t>ADRTs do not have to be in writing unless they are intended to refuse life-sustaining treatment (they must then be by deed) </a:t>
            </a:r>
          </a:p>
          <a:p>
            <a:r>
              <a:rPr lang="en-GB" dirty="0" smtClean="0"/>
              <a:t>Advance </a:t>
            </a:r>
            <a:r>
              <a:rPr lang="en-GB" dirty="0"/>
              <a:t>Statement = expression of wishes and feelings to be used in establishing best interests </a:t>
            </a:r>
            <a:endParaRPr lang="en-GB" dirty="0" smtClean="0"/>
          </a:p>
          <a:p>
            <a:r>
              <a:rPr lang="en-GB" dirty="0"/>
              <a:t>An Advance Statement cannot compel specific treatment</a:t>
            </a:r>
          </a:p>
          <a:p>
            <a:r>
              <a:rPr lang="en-GB" dirty="0" smtClean="0"/>
              <a:t>ADRT </a:t>
            </a:r>
            <a:r>
              <a:rPr lang="en-GB" dirty="0"/>
              <a:t>represents a refusal, an Advance Statement sets out preferences</a:t>
            </a:r>
          </a:p>
          <a:p>
            <a:r>
              <a:rPr lang="en-GB" dirty="0" smtClean="0"/>
              <a:t>Advance </a:t>
            </a:r>
            <a:r>
              <a:rPr lang="en-GB" dirty="0"/>
              <a:t>Statements can be made separately from a </a:t>
            </a:r>
            <a:r>
              <a:rPr lang="en-GB" dirty="0" smtClean="0"/>
              <a:t>health and welfare </a:t>
            </a:r>
            <a:r>
              <a:rPr lang="en-GB" dirty="0"/>
              <a:t>LPA and </a:t>
            </a:r>
            <a:r>
              <a:rPr lang="en-GB" dirty="0" smtClean="0"/>
              <a:t>from an ADRT</a:t>
            </a:r>
            <a:r>
              <a:rPr lang="en-GB" dirty="0"/>
              <a:t>, or incorporated within them</a:t>
            </a:r>
          </a:p>
          <a:p>
            <a:r>
              <a:rPr lang="en-GB" dirty="0"/>
              <a:t>Which takes precedence: an ADRT or a </a:t>
            </a:r>
            <a:r>
              <a:rPr lang="en-GB" dirty="0" smtClean="0"/>
              <a:t>health and welfare LPA?  If you register </a:t>
            </a:r>
            <a:r>
              <a:rPr lang="en-GB" dirty="0"/>
              <a:t>an LPA, then makes an ADRT, the ADRT takes priority.  If </a:t>
            </a:r>
            <a:r>
              <a:rPr lang="en-GB" dirty="0" smtClean="0"/>
              <a:t>you make </a:t>
            </a:r>
            <a:r>
              <a:rPr lang="en-GB" dirty="0"/>
              <a:t>an ADRT then </a:t>
            </a:r>
            <a:r>
              <a:rPr lang="en-GB" dirty="0" smtClean="0"/>
              <a:t>make </a:t>
            </a:r>
            <a:r>
              <a:rPr lang="en-GB" dirty="0"/>
              <a:t>an LPA giving the attorney the right to consent/ refuse treatment, attorney can choose not to follow the ADRT</a:t>
            </a:r>
          </a:p>
          <a:p>
            <a:r>
              <a:rPr lang="en-GB" dirty="0" smtClean="0"/>
              <a:t>An advance decision and/ or advance statement can be made at </a:t>
            </a:r>
            <a:r>
              <a:rPr lang="en-GB" dirty="0" smtClean="0">
                <a:hlinkClick r:id="rId2"/>
              </a:rPr>
              <a:t>https</a:t>
            </a:r>
            <a:r>
              <a:rPr lang="en-GB" dirty="0">
                <a:hlinkClick r:id="rId2"/>
              </a:rPr>
              <a:t>://</a:t>
            </a:r>
            <a:r>
              <a:rPr lang="en-GB" dirty="0" smtClean="0">
                <a:hlinkClick r:id="rId2"/>
              </a:rPr>
              <a:t>mydecisions.org.uk/dashboard</a:t>
            </a:r>
            <a:r>
              <a:rPr lang="en-GB" dirty="0" smtClean="0"/>
              <a:t> </a:t>
            </a:r>
            <a:endParaRPr lang="en-GB" dirty="0"/>
          </a:p>
        </p:txBody>
      </p:sp>
    </p:spTree>
    <p:extLst>
      <p:ext uri="{BB962C8B-B14F-4D97-AF65-F5344CB8AC3E}">
        <p14:creationId xmlns:p14="http://schemas.microsoft.com/office/powerpoint/2010/main" val="225996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943848" cy="1143000"/>
          </a:xfrm>
        </p:spPr>
        <p:txBody>
          <a:bodyPr/>
          <a:lstStyle/>
          <a:p>
            <a:r>
              <a:rPr lang="en-GB" dirty="0" smtClean="0"/>
              <a:t>Conclusion</a:t>
            </a:r>
            <a:endParaRPr lang="en-GB" dirty="0"/>
          </a:p>
        </p:txBody>
      </p:sp>
      <p:sp>
        <p:nvSpPr>
          <p:cNvPr id="3" name="Content Placeholder 2"/>
          <p:cNvSpPr>
            <a:spLocks noGrp="1"/>
          </p:cNvSpPr>
          <p:nvPr>
            <p:ph idx="1"/>
          </p:nvPr>
        </p:nvSpPr>
        <p:spPr>
          <a:xfrm>
            <a:off x="539552" y="1484784"/>
            <a:ext cx="7929618" cy="4824536"/>
          </a:xfrm>
        </p:spPr>
        <p:txBody>
          <a:bodyPr>
            <a:normAutofit fontScale="92500" lnSpcReduction="10000"/>
          </a:bodyPr>
          <a:lstStyle/>
          <a:p>
            <a:r>
              <a:rPr lang="en-GB" dirty="0" smtClean="0"/>
              <a:t>Whose life is it?</a:t>
            </a:r>
          </a:p>
          <a:p>
            <a:r>
              <a:rPr lang="en-GB" dirty="0" smtClean="0"/>
              <a:t>Make your own choices now for a time when you may not be able to</a:t>
            </a:r>
          </a:p>
          <a:p>
            <a:r>
              <a:rPr lang="en-GB" dirty="0"/>
              <a:t>It doesn’t have to be difficult or time-consuming: make planning your new year resolution</a:t>
            </a:r>
            <a:r>
              <a:rPr lang="en-GB" dirty="0" smtClean="0"/>
              <a:t>!</a:t>
            </a:r>
          </a:p>
          <a:p>
            <a:r>
              <a:rPr lang="en-GB" dirty="0" smtClean="0"/>
              <a:t>Discount code: CCG18LP (Bates and Mountain, Bridge McFarland, </a:t>
            </a:r>
            <a:r>
              <a:rPr lang="en-GB" dirty="0" err="1" smtClean="0"/>
              <a:t>Pepperells</a:t>
            </a:r>
            <a:r>
              <a:rPr lang="en-GB" dirty="0" smtClean="0"/>
              <a:t>, Wilkin Chapman)  </a:t>
            </a:r>
            <a:endParaRPr lang="en-GB" dirty="0"/>
          </a:p>
          <a:p>
            <a:r>
              <a:rPr lang="en-GB" dirty="0" smtClean="0"/>
              <a:t>At the very least, make your wishes known to people who care about you</a:t>
            </a:r>
          </a:p>
          <a:p>
            <a:r>
              <a:rPr lang="en-GB" i="1" dirty="0" smtClean="0"/>
              <a:t>“</a:t>
            </a:r>
            <a:r>
              <a:rPr lang="en-GB" i="1" dirty="0"/>
              <a:t>Taking your chances isn’t just taking your chances for you, it’s also leaving an appalling mess for your family”</a:t>
            </a:r>
            <a:r>
              <a:rPr lang="en-GB" dirty="0"/>
              <a:t> </a:t>
            </a:r>
            <a:r>
              <a:rPr lang="en-GB" dirty="0" smtClean="0"/>
              <a:t>Jenny </a:t>
            </a:r>
            <a:r>
              <a:rPr lang="en-GB" dirty="0"/>
              <a:t>Kitzinger </a:t>
            </a:r>
          </a:p>
          <a:p>
            <a:endParaRPr lang="en-GB" dirty="0" smtClean="0"/>
          </a:p>
          <a:p>
            <a:endParaRPr lang="en-GB" dirty="0" smtClean="0"/>
          </a:p>
        </p:txBody>
      </p:sp>
    </p:spTree>
    <p:extLst>
      <p:ext uri="{BB962C8B-B14F-4D97-AF65-F5344CB8AC3E}">
        <p14:creationId xmlns:p14="http://schemas.microsoft.com/office/powerpoint/2010/main" val="371063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4400" b="1" dirty="0" smtClean="0"/>
              <a:t>Thank you for listening !</a:t>
            </a:r>
          </a:p>
          <a:p>
            <a:pPr marL="0" indent="0" algn="ctr">
              <a:buNone/>
            </a:pPr>
            <a:endParaRPr lang="en-GB" dirty="0" smtClean="0"/>
          </a:p>
          <a:p>
            <a:pPr marL="0" indent="0" algn="ctr">
              <a:buNone/>
            </a:pPr>
            <a:r>
              <a:rPr lang="en-GB" dirty="0">
                <a:hlinkClick r:id="rId2"/>
              </a:rPr>
              <a:t>emmaoverton@nhs.net</a:t>
            </a:r>
            <a:r>
              <a:rPr lang="en-GB" dirty="0"/>
              <a:t>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66917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Acting for others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94594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discussion </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322913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943848" cy="1143000"/>
          </a:xfrm>
        </p:spPr>
        <p:txBody>
          <a:bodyPr/>
          <a:lstStyle/>
          <a:p>
            <a:r>
              <a:rPr lang="en-GB" dirty="0" smtClean="0"/>
              <a:t>Why support legal decision makers? </a:t>
            </a:r>
            <a:endParaRPr lang="en-GB" dirty="0"/>
          </a:p>
        </p:txBody>
      </p:sp>
      <p:sp>
        <p:nvSpPr>
          <p:cNvPr id="3" name="Content Placeholder 2"/>
          <p:cNvSpPr>
            <a:spLocks noGrp="1"/>
          </p:cNvSpPr>
          <p:nvPr>
            <p:ph idx="1"/>
          </p:nvPr>
        </p:nvSpPr>
        <p:spPr>
          <a:xfrm>
            <a:off x="395536" y="1340768"/>
            <a:ext cx="8073634" cy="5400600"/>
          </a:xfrm>
        </p:spPr>
        <p:txBody>
          <a:bodyPr>
            <a:normAutofit fontScale="77500" lnSpcReduction="20000"/>
          </a:bodyPr>
          <a:lstStyle/>
          <a:p>
            <a:pPr lvl="0"/>
            <a:r>
              <a:rPr lang="en-GB" sz="3100" dirty="0" smtClean="0"/>
              <a:t>The NHS CCG and Council have a duty to meet the eligible health and social care needs of local people</a:t>
            </a:r>
          </a:p>
          <a:p>
            <a:pPr lvl="0"/>
            <a:r>
              <a:rPr lang="en-GB" sz="3100" dirty="0" smtClean="0"/>
              <a:t>In most cases, people have to consent to receiving our help – to be able to make decisions about what is on offer to them  </a:t>
            </a:r>
          </a:p>
          <a:p>
            <a:pPr lvl="0"/>
            <a:r>
              <a:rPr lang="en-GB" sz="3100" dirty="0" smtClean="0"/>
              <a:t>The law (the Mental Capacity Act 2005) tells us how to help people who may not be able to make decisions about their health and care needs</a:t>
            </a:r>
          </a:p>
          <a:p>
            <a:pPr lvl="0"/>
            <a:r>
              <a:rPr lang="en-GB" sz="3100" dirty="0" smtClean="0"/>
              <a:t>If a person we need to help cannot make their own decision about health and social care, we must</a:t>
            </a:r>
          </a:p>
          <a:p>
            <a:pPr marL="914400" lvl="1" indent="-514350">
              <a:buFont typeface="+mj-lt"/>
              <a:buAutoNum type="alphaLcParenR"/>
            </a:pPr>
            <a:r>
              <a:rPr lang="en-GB" dirty="0"/>
              <a:t>Find someone who is legally appointed to make the decision </a:t>
            </a:r>
            <a:r>
              <a:rPr lang="en-GB" dirty="0" smtClean="0"/>
              <a:t>on behalf of </a:t>
            </a:r>
            <a:r>
              <a:rPr lang="en-GB" dirty="0"/>
              <a:t>the person</a:t>
            </a:r>
          </a:p>
          <a:p>
            <a:pPr marL="914400" lvl="1" indent="-514350">
              <a:buFont typeface="+mj-lt"/>
              <a:buAutoNum type="alphaLcParenR"/>
            </a:pPr>
            <a:r>
              <a:rPr lang="en-GB" dirty="0"/>
              <a:t>If no one is legally appointed to make the decision, make the decision for the person in their best interests – or seek formal authority to make decisions   </a:t>
            </a:r>
          </a:p>
          <a:p>
            <a:pPr lvl="0"/>
            <a:r>
              <a:rPr lang="en-GB" sz="3100" dirty="0" smtClean="0"/>
              <a:t>If we, and/ or you, don’t understand the nature and extent of your decision making authority, making decisions in the person’s best interests can be difficult – is it a) or b)?</a:t>
            </a:r>
          </a:p>
          <a:p>
            <a:endParaRPr lang="en-GB" dirty="0"/>
          </a:p>
        </p:txBody>
      </p:sp>
    </p:spTree>
    <p:extLst>
      <p:ext uri="{BB962C8B-B14F-4D97-AF65-F5344CB8AC3E}">
        <p14:creationId xmlns:p14="http://schemas.microsoft.com/office/powerpoint/2010/main" val="201343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943848" cy="1143000"/>
          </a:xfrm>
        </p:spPr>
        <p:txBody>
          <a:bodyPr/>
          <a:lstStyle/>
          <a:p>
            <a:r>
              <a:rPr lang="en-GB" dirty="0" smtClean="0"/>
              <a:t>Understanding your role </a:t>
            </a:r>
            <a:endParaRPr lang="en-GB" dirty="0"/>
          </a:p>
        </p:txBody>
      </p:sp>
      <p:sp>
        <p:nvSpPr>
          <p:cNvPr id="3" name="Content Placeholder 2"/>
          <p:cNvSpPr>
            <a:spLocks noGrp="1"/>
          </p:cNvSpPr>
          <p:nvPr>
            <p:ph idx="1"/>
          </p:nvPr>
        </p:nvSpPr>
        <p:spPr>
          <a:xfrm>
            <a:off x="539552" y="1196752"/>
            <a:ext cx="7929618" cy="5328592"/>
          </a:xfrm>
        </p:spPr>
        <p:txBody>
          <a:bodyPr>
            <a:normAutofit fontScale="92500" lnSpcReduction="20000"/>
          </a:bodyPr>
          <a:lstStyle/>
          <a:p>
            <a:r>
              <a:rPr lang="en-GB" dirty="0" smtClean="0"/>
              <a:t>There are risks for you and the person you act for if you do not fully understand your responsibilities </a:t>
            </a:r>
          </a:p>
          <a:p>
            <a:pPr lvl="1">
              <a:buFont typeface="Wingdings" panose="05000000000000000000" pitchFamily="2" charset="2"/>
              <a:buChar char="Ø"/>
            </a:pPr>
            <a:r>
              <a:rPr lang="en-GB" dirty="0" smtClean="0"/>
              <a:t>attorneys sign </a:t>
            </a:r>
            <a:r>
              <a:rPr lang="en-GB" dirty="0"/>
              <a:t>a statement saying that they </a:t>
            </a:r>
            <a:r>
              <a:rPr lang="en-GB" dirty="0" smtClean="0"/>
              <a:t>understand </a:t>
            </a:r>
            <a:r>
              <a:rPr lang="en-GB" dirty="0"/>
              <a:t>their duties – </a:t>
            </a:r>
            <a:r>
              <a:rPr lang="en-GB" dirty="0" smtClean="0"/>
              <a:t>in particular </a:t>
            </a:r>
            <a:r>
              <a:rPr lang="en-GB" dirty="0"/>
              <a:t>the duty to act in the </a:t>
            </a:r>
            <a:r>
              <a:rPr lang="en-GB" dirty="0" smtClean="0"/>
              <a:t>person’s </a:t>
            </a:r>
            <a:r>
              <a:rPr lang="en-GB" dirty="0"/>
              <a:t>best </a:t>
            </a:r>
            <a:r>
              <a:rPr lang="en-GB" dirty="0" smtClean="0"/>
              <a:t>interests</a:t>
            </a:r>
          </a:p>
          <a:p>
            <a:pPr lvl="1">
              <a:buFont typeface="Wingdings" panose="05000000000000000000" pitchFamily="2" charset="2"/>
              <a:buChar char="Ø"/>
            </a:pPr>
            <a:r>
              <a:rPr lang="en-GB" dirty="0" smtClean="0"/>
              <a:t>deputies sign </a:t>
            </a:r>
            <a:r>
              <a:rPr lang="en-GB" dirty="0"/>
              <a:t>a declaration giving details of their circumstances </a:t>
            </a:r>
            <a:r>
              <a:rPr lang="en-GB" dirty="0" smtClean="0"/>
              <a:t>and ability </a:t>
            </a:r>
            <a:r>
              <a:rPr lang="en-GB" dirty="0"/>
              <a:t>to manage </a:t>
            </a:r>
            <a:r>
              <a:rPr lang="en-GB" dirty="0" smtClean="0"/>
              <a:t>financial </a:t>
            </a:r>
            <a:r>
              <a:rPr lang="en-GB" dirty="0"/>
              <a:t>affairs. </a:t>
            </a:r>
            <a:r>
              <a:rPr lang="en-GB" dirty="0" smtClean="0"/>
              <a:t> The </a:t>
            </a:r>
            <a:r>
              <a:rPr lang="en-GB" dirty="0"/>
              <a:t>declaration </a:t>
            </a:r>
            <a:r>
              <a:rPr lang="en-GB" dirty="0" smtClean="0"/>
              <a:t>includes details of </a:t>
            </a:r>
            <a:r>
              <a:rPr lang="en-GB" dirty="0"/>
              <a:t>the </a:t>
            </a:r>
            <a:r>
              <a:rPr lang="en-GB" dirty="0" smtClean="0"/>
              <a:t>deputy’s tasks/ duties, and the </a:t>
            </a:r>
            <a:r>
              <a:rPr lang="en-GB" dirty="0"/>
              <a:t>deputy </a:t>
            </a:r>
            <a:r>
              <a:rPr lang="en-GB" dirty="0" smtClean="0"/>
              <a:t>must assure </a:t>
            </a:r>
            <a:r>
              <a:rPr lang="en-GB" dirty="0"/>
              <a:t>the </a:t>
            </a:r>
            <a:r>
              <a:rPr lang="en-GB" dirty="0" smtClean="0"/>
              <a:t>court </a:t>
            </a:r>
            <a:r>
              <a:rPr lang="en-GB" dirty="0"/>
              <a:t>that they have the skills, knowledge and </a:t>
            </a:r>
            <a:r>
              <a:rPr lang="en-GB" dirty="0" smtClean="0"/>
              <a:t>commitment to </a:t>
            </a:r>
            <a:r>
              <a:rPr lang="en-GB" dirty="0"/>
              <a:t>carry them </a:t>
            </a:r>
            <a:r>
              <a:rPr lang="en-GB" dirty="0" smtClean="0"/>
              <a:t>out</a:t>
            </a:r>
          </a:p>
          <a:p>
            <a:r>
              <a:rPr lang="en-GB" dirty="0" smtClean="0"/>
              <a:t>Understanding your authority gives you the best chance of </a:t>
            </a:r>
          </a:p>
          <a:p>
            <a:pPr lvl="1">
              <a:buFont typeface="Wingdings" panose="05000000000000000000" pitchFamily="2" charset="2"/>
              <a:buChar char="Ø"/>
            </a:pPr>
            <a:r>
              <a:rPr lang="en-GB" dirty="0" smtClean="0"/>
              <a:t>Knowing which decisions are yours to make, and how to make them</a:t>
            </a:r>
          </a:p>
          <a:p>
            <a:pPr lvl="1">
              <a:buFont typeface="Wingdings" panose="05000000000000000000" pitchFamily="2" charset="2"/>
              <a:buChar char="Ø"/>
            </a:pPr>
            <a:r>
              <a:rPr lang="en-GB" dirty="0" smtClean="0"/>
              <a:t>taking, and being involved in, good decisions for the person you represent</a:t>
            </a:r>
          </a:p>
          <a:p>
            <a:pPr lvl="1">
              <a:buFont typeface="Wingdings" panose="05000000000000000000" pitchFamily="2" charset="2"/>
              <a:buChar char="Ø"/>
            </a:pPr>
            <a:r>
              <a:rPr lang="en-GB" dirty="0" smtClean="0"/>
              <a:t>Avoiding disputes about who’s responsible for what </a:t>
            </a:r>
          </a:p>
        </p:txBody>
      </p:sp>
    </p:spTree>
    <p:extLst>
      <p:ext uri="{BB962C8B-B14F-4D97-AF65-F5344CB8AC3E}">
        <p14:creationId xmlns:p14="http://schemas.microsoft.com/office/powerpoint/2010/main" val="105844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943848" cy="1143000"/>
          </a:xfrm>
        </p:spPr>
        <p:txBody>
          <a:bodyPr>
            <a:normAutofit/>
          </a:bodyPr>
          <a:lstStyle/>
          <a:p>
            <a:r>
              <a:rPr lang="en-GB" dirty="0" smtClean="0"/>
              <a:t>Powers of Attorney </a:t>
            </a:r>
            <a:endParaRPr lang="en-GB" dirty="0"/>
          </a:p>
        </p:txBody>
      </p:sp>
      <p:sp>
        <p:nvSpPr>
          <p:cNvPr id="3" name="Content Placeholder 2"/>
          <p:cNvSpPr>
            <a:spLocks noGrp="1"/>
          </p:cNvSpPr>
          <p:nvPr>
            <p:ph idx="1"/>
          </p:nvPr>
        </p:nvSpPr>
        <p:spPr>
          <a:xfrm>
            <a:off x="395536" y="1124744"/>
            <a:ext cx="8001626" cy="5400600"/>
          </a:xfrm>
        </p:spPr>
        <p:txBody>
          <a:bodyPr>
            <a:normAutofit fontScale="92500" lnSpcReduction="20000"/>
          </a:bodyPr>
          <a:lstStyle/>
          <a:p>
            <a:r>
              <a:rPr lang="en-GB" dirty="0" smtClean="0"/>
              <a:t>Enduring Powers of Attorney</a:t>
            </a:r>
          </a:p>
          <a:p>
            <a:pPr lvl="1">
              <a:buFont typeface="Wingdings" panose="05000000000000000000" pitchFamily="2" charset="2"/>
              <a:buChar char="Ø"/>
            </a:pPr>
            <a:r>
              <a:rPr lang="en-GB" dirty="0" smtClean="0"/>
              <a:t>Relates to property and affairs (finances) </a:t>
            </a:r>
            <a:r>
              <a:rPr lang="en-GB" u="sng" dirty="0" smtClean="0"/>
              <a:t>only</a:t>
            </a:r>
          </a:p>
          <a:p>
            <a:pPr lvl="1">
              <a:buFont typeface="Wingdings" panose="05000000000000000000" pitchFamily="2" charset="2"/>
              <a:buChar char="Ø"/>
            </a:pPr>
            <a:r>
              <a:rPr lang="en-GB" dirty="0" smtClean="0"/>
              <a:t>Activated on execution: </a:t>
            </a:r>
            <a:r>
              <a:rPr lang="en-GB" u="sng" dirty="0" smtClean="0"/>
              <a:t>no need to register unless person loses capacity</a:t>
            </a:r>
          </a:p>
          <a:p>
            <a:pPr lvl="1">
              <a:buFont typeface="Wingdings" panose="05000000000000000000" pitchFamily="2" charset="2"/>
              <a:buChar char="Ø"/>
            </a:pPr>
            <a:r>
              <a:rPr lang="en-GB" dirty="0" smtClean="0"/>
              <a:t>Grants attorney concurrent authority with person</a:t>
            </a:r>
          </a:p>
          <a:p>
            <a:pPr lvl="1">
              <a:buFont typeface="Wingdings" panose="05000000000000000000" pitchFamily="2" charset="2"/>
              <a:buChar char="Ø"/>
            </a:pPr>
            <a:r>
              <a:rPr lang="en-GB" dirty="0" smtClean="0"/>
              <a:t>Subject to conditions/ restrictions   </a:t>
            </a:r>
          </a:p>
          <a:p>
            <a:r>
              <a:rPr lang="en-GB" dirty="0" smtClean="0"/>
              <a:t>Lasting Powers of Attorney</a:t>
            </a:r>
          </a:p>
          <a:p>
            <a:pPr lvl="1">
              <a:buFont typeface="Wingdings" panose="05000000000000000000" pitchFamily="2" charset="2"/>
              <a:buChar char="Ø"/>
            </a:pPr>
            <a:r>
              <a:rPr lang="en-GB" dirty="0"/>
              <a:t>Property and Finances</a:t>
            </a:r>
          </a:p>
          <a:p>
            <a:pPr lvl="2">
              <a:buFont typeface="Wingdings" panose="05000000000000000000" pitchFamily="2" charset="2"/>
              <a:buChar char="v"/>
            </a:pPr>
            <a:r>
              <a:rPr lang="en-GB" dirty="0"/>
              <a:t>Can be separated into personal or business LPA </a:t>
            </a:r>
          </a:p>
          <a:p>
            <a:pPr lvl="2">
              <a:buFont typeface="Wingdings" panose="05000000000000000000" pitchFamily="2" charset="2"/>
              <a:buChar char="v"/>
            </a:pPr>
            <a:r>
              <a:rPr lang="en-GB" dirty="0"/>
              <a:t>Grants attorney </a:t>
            </a:r>
            <a:r>
              <a:rPr lang="en-GB" u="sng" dirty="0"/>
              <a:t>concurrent </a:t>
            </a:r>
            <a:r>
              <a:rPr lang="en-GB" dirty="0"/>
              <a:t>authority with person (subject to restrictions)</a:t>
            </a:r>
          </a:p>
          <a:p>
            <a:pPr lvl="1">
              <a:buFont typeface="Wingdings" panose="05000000000000000000" pitchFamily="2" charset="2"/>
              <a:buChar char="Ø"/>
            </a:pPr>
            <a:r>
              <a:rPr lang="en-GB" dirty="0"/>
              <a:t>Health and Welfare</a:t>
            </a:r>
          </a:p>
          <a:p>
            <a:pPr lvl="2">
              <a:buFont typeface="Wingdings" panose="05000000000000000000" pitchFamily="2" charset="2"/>
              <a:buChar char="v"/>
            </a:pPr>
            <a:r>
              <a:rPr lang="en-GB" dirty="0"/>
              <a:t>Can be divided into social care or health and treatment </a:t>
            </a:r>
          </a:p>
          <a:p>
            <a:pPr lvl="2">
              <a:buFont typeface="Wingdings" panose="05000000000000000000" pitchFamily="2" charset="2"/>
              <a:buChar char="v"/>
            </a:pPr>
            <a:r>
              <a:rPr lang="en-GB" dirty="0"/>
              <a:t>Attorneys has no authority to take decisions person has capacity to take i.e. </a:t>
            </a:r>
            <a:r>
              <a:rPr lang="en-GB" u="sng" dirty="0" smtClean="0"/>
              <a:t>non-concurrent </a:t>
            </a:r>
            <a:endParaRPr lang="en-GB" u="sng" dirty="0"/>
          </a:p>
          <a:p>
            <a:pPr lvl="1">
              <a:buFont typeface="Wingdings" panose="05000000000000000000" pitchFamily="2" charset="2"/>
              <a:buChar char="Ø"/>
            </a:pPr>
            <a:r>
              <a:rPr lang="en-GB" dirty="0"/>
              <a:t>Subject to conditions/ restrictions </a:t>
            </a:r>
          </a:p>
          <a:p>
            <a:pPr lvl="1">
              <a:buFont typeface="Wingdings" panose="05000000000000000000" pitchFamily="2" charset="2"/>
              <a:buChar char="Ø"/>
            </a:pPr>
            <a:r>
              <a:rPr lang="en-GB" dirty="0" smtClean="0"/>
              <a:t>Must be registered before use</a:t>
            </a:r>
          </a:p>
          <a:p>
            <a:endParaRPr lang="en-GB" dirty="0"/>
          </a:p>
        </p:txBody>
      </p:sp>
    </p:spTree>
    <p:extLst>
      <p:ext uri="{BB962C8B-B14F-4D97-AF65-F5344CB8AC3E}">
        <p14:creationId xmlns:p14="http://schemas.microsoft.com/office/powerpoint/2010/main" val="75891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Effect transition="in" filter="fade">
                                      <p:cBhvr>
                                        <p:cTn id="82" dur="1000"/>
                                        <p:tgtEl>
                                          <p:spTgt spid="3">
                                            <p:txEl>
                                              <p:pRg st="13" end="13"/>
                                            </p:txEl>
                                          </p:spTgt>
                                        </p:tgtEl>
                                      </p:cBhvr>
                                    </p:animEffect>
                                    <p:anim calcmode="lin" valueType="num">
                                      <p:cBhvr>
                                        <p:cTn id="8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mean by life planning?</a:t>
            </a:r>
            <a:endParaRPr lang="en-GB" dirty="0"/>
          </a:p>
        </p:txBody>
      </p:sp>
      <p:sp>
        <p:nvSpPr>
          <p:cNvPr id="3" name="Content Placeholder 2"/>
          <p:cNvSpPr>
            <a:spLocks noGrp="1"/>
          </p:cNvSpPr>
          <p:nvPr>
            <p:ph idx="1"/>
          </p:nvPr>
        </p:nvSpPr>
        <p:spPr/>
        <p:txBody>
          <a:bodyPr/>
          <a:lstStyle/>
          <a:p>
            <a:r>
              <a:rPr lang="en-GB" dirty="0" smtClean="0"/>
              <a:t>Appointing someone to make decisions for you during your life time – if you can’t act for yourself</a:t>
            </a:r>
          </a:p>
          <a:p>
            <a:r>
              <a:rPr lang="en-GB" dirty="0" smtClean="0"/>
              <a:t>Today’s discussion  </a:t>
            </a:r>
            <a:endParaRPr lang="en-GB" dirty="0"/>
          </a:p>
        </p:txBody>
      </p:sp>
    </p:spTree>
    <p:extLst>
      <p:ext uri="{BB962C8B-B14F-4D97-AF65-F5344CB8AC3E}">
        <p14:creationId xmlns:p14="http://schemas.microsoft.com/office/powerpoint/2010/main" val="172361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943848" cy="1143000"/>
          </a:xfrm>
        </p:spPr>
        <p:txBody>
          <a:bodyPr/>
          <a:lstStyle/>
          <a:p>
            <a:r>
              <a:rPr lang="en-GB" dirty="0" smtClean="0"/>
              <a:t>Deputyship </a:t>
            </a:r>
            <a:endParaRPr lang="en-GB" dirty="0"/>
          </a:p>
        </p:txBody>
      </p:sp>
      <p:sp>
        <p:nvSpPr>
          <p:cNvPr id="3" name="Content Placeholder 2"/>
          <p:cNvSpPr>
            <a:spLocks noGrp="1"/>
          </p:cNvSpPr>
          <p:nvPr>
            <p:ph idx="1"/>
          </p:nvPr>
        </p:nvSpPr>
        <p:spPr>
          <a:xfrm>
            <a:off x="611560" y="1340768"/>
            <a:ext cx="7929618" cy="5400600"/>
          </a:xfrm>
        </p:spPr>
        <p:txBody>
          <a:bodyPr>
            <a:normAutofit fontScale="62500" lnSpcReduction="20000"/>
          </a:bodyPr>
          <a:lstStyle/>
          <a:p>
            <a:r>
              <a:rPr lang="en-GB" sz="3500" dirty="0" smtClean="0"/>
              <a:t>Appointed </a:t>
            </a:r>
            <a:r>
              <a:rPr lang="en-GB" sz="3500" dirty="0"/>
              <a:t>by the Court of Protection (</a:t>
            </a:r>
            <a:r>
              <a:rPr lang="en-GB" sz="3500" dirty="0" err="1"/>
              <a:t>CoP</a:t>
            </a:r>
            <a:r>
              <a:rPr lang="en-GB" sz="3500" dirty="0"/>
              <a:t>) to make financial, business, care or treatment decisions in the best interests of a person </a:t>
            </a:r>
            <a:r>
              <a:rPr lang="en-GB" sz="3500" dirty="0" smtClean="0"/>
              <a:t>lacking relevant capacity to make their own choices</a:t>
            </a:r>
          </a:p>
          <a:p>
            <a:r>
              <a:rPr lang="en-GB" sz="3500" dirty="0" smtClean="0"/>
              <a:t>A deputy must only be appointed where necessary; e.g. to address problems such as </a:t>
            </a:r>
          </a:p>
          <a:p>
            <a:pPr lvl="1">
              <a:buFont typeface="Wingdings" panose="05000000000000000000" pitchFamily="2" charset="2"/>
              <a:buChar char="Ø"/>
            </a:pPr>
            <a:r>
              <a:rPr lang="en-GB" sz="2600" dirty="0"/>
              <a:t>Family feuds e.g. dispute over where person should live</a:t>
            </a:r>
          </a:p>
          <a:p>
            <a:pPr lvl="1">
              <a:buFont typeface="Wingdings" panose="05000000000000000000" pitchFamily="2" charset="2"/>
              <a:buChar char="Ø"/>
            </a:pPr>
            <a:r>
              <a:rPr lang="en-GB" sz="2600" dirty="0"/>
              <a:t>Abuse of vulnerable, </a:t>
            </a:r>
            <a:r>
              <a:rPr lang="en-GB" sz="2600" dirty="0" err="1"/>
              <a:t>incapacitous</a:t>
            </a:r>
            <a:r>
              <a:rPr lang="en-GB" sz="2600" dirty="0"/>
              <a:t> person</a:t>
            </a:r>
          </a:p>
          <a:p>
            <a:pPr lvl="1">
              <a:buFont typeface="Wingdings" panose="05000000000000000000" pitchFamily="2" charset="2"/>
              <a:buChar char="Ø"/>
            </a:pPr>
            <a:r>
              <a:rPr lang="en-GB" sz="2600" dirty="0"/>
              <a:t>Inappropriate care/ treatment decisions</a:t>
            </a:r>
          </a:p>
          <a:p>
            <a:pPr lvl="1">
              <a:buFont typeface="Wingdings" panose="05000000000000000000" pitchFamily="2" charset="2"/>
              <a:buChar char="Ø"/>
            </a:pPr>
            <a:r>
              <a:rPr lang="en-GB" sz="2600" b="1" dirty="0"/>
              <a:t>A single order is </a:t>
            </a:r>
            <a:r>
              <a:rPr lang="en-GB" sz="2600" b="1" dirty="0" smtClean="0"/>
              <a:t>inadequate </a:t>
            </a:r>
            <a:r>
              <a:rPr lang="en-GB" sz="2600" dirty="0" smtClean="0"/>
              <a:t>(i.e. a limited set of actions to meet presenting needs)  </a:t>
            </a:r>
            <a:endParaRPr lang="en-GB" sz="2600" dirty="0"/>
          </a:p>
          <a:p>
            <a:r>
              <a:rPr lang="en-GB" sz="3500" dirty="0" smtClean="0"/>
              <a:t>Deputies are most often appointed in respect of property and finances</a:t>
            </a:r>
          </a:p>
          <a:p>
            <a:r>
              <a:rPr lang="en-GB" sz="3500" dirty="0" smtClean="0"/>
              <a:t>Security: bonds are set annually by the </a:t>
            </a:r>
            <a:r>
              <a:rPr lang="en-GB" sz="3500" dirty="0" err="1" smtClean="0"/>
              <a:t>CoP</a:t>
            </a:r>
            <a:r>
              <a:rPr lang="en-GB" sz="3500" dirty="0" smtClean="0"/>
              <a:t> to provide protection/ insurance for the person’s assets </a:t>
            </a:r>
          </a:p>
          <a:p>
            <a:r>
              <a:rPr lang="en-GB" sz="3500" dirty="0"/>
              <a:t>Supervision: at levels set by the </a:t>
            </a:r>
            <a:r>
              <a:rPr lang="en-GB" sz="3500" dirty="0" err="1"/>
              <a:t>CoP</a:t>
            </a:r>
            <a:r>
              <a:rPr lang="en-GB" sz="3500" dirty="0"/>
              <a:t>; the fee for supervision depends on the person’s level of assets  </a:t>
            </a:r>
          </a:p>
          <a:p>
            <a:r>
              <a:rPr lang="en-GB" sz="3500" dirty="0" smtClean="0"/>
              <a:t>Reporting: you </a:t>
            </a:r>
            <a:r>
              <a:rPr lang="en-GB" sz="3500" dirty="0"/>
              <a:t>must write a report each year explaining </a:t>
            </a:r>
            <a:r>
              <a:rPr lang="en-GB" sz="3500" dirty="0" smtClean="0"/>
              <a:t>your decisions and why they are in the best interests of the person</a:t>
            </a:r>
          </a:p>
          <a:p>
            <a:pPr marL="0" indent="0">
              <a:buNone/>
            </a:pPr>
            <a:r>
              <a:rPr lang="en-GB" dirty="0" smtClean="0"/>
              <a:t>  </a:t>
            </a:r>
            <a:endParaRPr lang="en-GB" dirty="0"/>
          </a:p>
        </p:txBody>
      </p:sp>
    </p:spTree>
    <p:extLst>
      <p:ext uri="{BB962C8B-B14F-4D97-AF65-F5344CB8AC3E}">
        <p14:creationId xmlns:p14="http://schemas.microsoft.com/office/powerpoint/2010/main" val="123602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15856" cy="1143000"/>
          </a:xfrm>
        </p:spPr>
        <p:txBody>
          <a:bodyPr>
            <a:normAutofit fontScale="90000"/>
          </a:bodyPr>
          <a:lstStyle/>
          <a:p>
            <a:r>
              <a:rPr lang="en-GB" dirty="0" smtClean="0"/>
              <a:t>Principles attorneys/ deputies must follow</a:t>
            </a:r>
            <a:endParaRPr lang="en-GB" dirty="0"/>
          </a:p>
        </p:txBody>
      </p:sp>
      <p:sp>
        <p:nvSpPr>
          <p:cNvPr id="3" name="Content Placeholder 2"/>
          <p:cNvSpPr>
            <a:spLocks noGrp="1"/>
          </p:cNvSpPr>
          <p:nvPr>
            <p:ph idx="1"/>
          </p:nvPr>
        </p:nvSpPr>
        <p:spPr>
          <a:xfrm>
            <a:off x="539552" y="1268760"/>
            <a:ext cx="7929618" cy="5328592"/>
          </a:xfrm>
        </p:spPr>
        <p:txBody>
          <a:bodyPr>
            <a:normAutofit fontScale="70000" lnSpcReduction="20000"/>
          </a:bodyPr>
          <a:lstStyle/>
          <a:p>
            <a:r>
              <a:rPr lang="en-GB" dirty="0" smtClean="0"/>
              <a:t>General common law principles:</a:t>
            </a:r>
          </a:p>
          <a:p>
            <a:pPr lvl="1">
              <a:buFont typeface="Wingdings" panose="05000000000000000000" pitchFamily="2" charset="2"/>
              <a:buChar char="Ø"/>
            </a:pPr>
            <a:r>
              <a:rPr lang="en-GB" dirty="0" smtClean="0"/>
              <a:t>owes certain standards of skill and care (a </a:t>
            </a:r>
            <a:r>
              <a:rPr lang="en-GB" dirty="0"/>
              <a:t>duty of </a:t>
            </a:r>
            <a:r>
              <a:rPr lang="en-GB" dirty="0" smtClean="0"/>
              <a:t>care) </a:t>
            </a:r>
            <a:r>
              <a:rPr lang="en-GB" dirty="0"/>
              <a:t>to </a:t>
            </a:r>
            <a:r>
              <a:rPr lang="en-GB" dirty="0" smtClean="0"/>
              <a:t>the person</a:t>
            </a:r>
            <a:endParaRPr lang="en-GB" dirty="0"/>
          </a:p>
          <a:p>
            <a:pPr lvl="1">
              <a:buFont typeface="Wingdings" panose="05000000000000000000" pitchFamily="2" charset="2"/>
              <a:buChar char="Ø"/>
            </a:pPr>
            <a:r>
              <a:rPr lang="en-GB" dirty="0"/>
              <a:t>must not use their power to benefit themselves, or put themselves in a position where their interests conflict with </a:t>
            </a:r>
            <a:r>
              <a:rPr lang="en-GB" dirty="0" smtClean="0"/>
              <a:t>the person’s </a:t>
            </a:r>
            <a:endParaRPr lang="en-GB" dirty="0"/>
          </a:p>
          <a:p>
            <a:pPr lvl="1">
              <a:buFont typeface="Wingdings" panose="05000000000000000000" pitchFamily="2" charset="2"/>
              <a:buChar char="Ø"/>
            </a:pPr>
            <a:r>
              <a:rPr lang="en-GB" dirty="0" smtClean="0"/>
              <a:t>cannot </a:t>
            </a:r>
            <a:r>
              <a:rPr lang="en-GB" dirty="0"/>
              <a:t>delegate decisions (unless specifically authorised to)</a:t>
            </a:r>
          </a:p>
          <a:p>
            <a:pPr lvl="1">
              <a:buFont typeface="Wingdings" panose="05000000000000000000" pitchFamily="2" charset="2"/>
              <a:buChar char="Ø"/>
            </a:pPr>
            <a:r>
              <a:rPr lang="en-GB" dirty="0" smtClean="0"/>
              <a:t>must act </a:t>
            </a:r>
            <a:r>
              <a:rPr lang="en-GB" dirty="0"/>
              <a:t>in good faith and with respect for </a:t>
            </a:r>
            <a:r>
              <a:rPr lang="en-GB" dirty="0" smtClean="0"/>
              <a:t>the person’s </a:t>
            </a:r>
            <a:r>
              <a:rPr lang="en-GB" dirty="0"/>
              <a:t>confidentiality </a:t>
            </a:r>
          </a:p>
          <a:p>
            <a:pPr lvl="1">
              <a:buFont typeface="Wingdings" panose="05000000000000000000" pitchFamily="2" charset="2"/>
              <a:buChar char="Ø"/>
            </a:pPr>
            <a:r>
              <a:rPr lang="en-GB" dirty="0" smtClean="0"/>
              <a:t>keep </a:t>
            </a:r>
            <a:r>
              <a:rPr lang="en-GB" dirty="0"/>
              <a:t>accounts and keep </a:t>
            </a:r>
            <a:r>
              <a:rPr lang="en-GB" dirty="0" smtClean="0"/>
              <a:t>the person’s </a:t>
            </a:r>
            <a:r>
              <a:rPr lang="en-GB" dirty="0"/>
              <a:t>property separate from their own </a:t>
            </a:r>
            <a:endParaRPr lang="en-GB" dirty="0" smtClean="0"/>
          </a:p>
          <a:p>
            <a:r>
              <a:rPr lang="en-GB" dirty="0" smtClean="0"/>
              <a:t>Statutory principles (Mental Capacity Act 2005): LPAs and deputies</a:t>
            </a:r>
          </a:p>
          <a:p>
            <a:pPr marL="914400" lvl="1" indent="-457200">
              <a:buFont typeface="+mj-lt"/>
              <a:buAutoNum type="arabicPeriod"/>
            </a:pPr>
            <a:r>
              <a:rPr lang="en-GB" dirty="0"/>
              <a:t>The person is assumed to be capable of making their own decisions unless or until shown otherwise – consider this each time a decision is made </a:t>
            </a:r>
          </a:p>
          <a:p>
            <a:pPr marL="914400" lvl="1" indent="-457200">
              <a:buFont typeface="+mj-lt"/>
              <a:buAutoNum type="arabicPeriod"/>
            </a:pPr>
            <a:r>
              <a:rPr lang="en-GB" dirty="0"/>
              <a:t>The person is only treated as unable to make a decision once all practical steps have been taken to help them decide, without success </a:t>
            </a:r>
          </a:p>
          <a:p>
            <a:pPr marL="914400" lvl="1" indent="-457200">
              <a:buFont typeface="+mj-lt"/>
              <a:buAutoNum type="arabicPeriod"/>
            </a:pPr>
            <a:r>
              <a:rPr lang="en-GB" dirty="0"/>
              <a:t>An unwise or eccentric decision doesn’t mean the person is incapable </a:t>
            </a:r>
          </a:p>
          <a:p>
            <a:pPr marL="914400" lvl="1" indent="-457200">
              <a:buFont typeface="+mj-lt"/>
              <a:buAutoNum type="arabicPeriod"/>
            </a:pPr>
            <a:r>
              <a:rPr lang="en-GB" dirty="0"/>
              <a:t>Any act done on behalf of the person must be done in their best interests – what choice would the person have made?  How have they approached these decisions in the past?  What do others think the person would want?  </a:t>
            </a:r>
          </a:p>
          <a:p>
            <a:pPr marL="914400" lvl="1" indent="-457200">
              <a:buFont typeface="+mj-lt"/>
              <a:buAutoNum type="arabicPeriod"/>
            </a:pPr>
            <a:r>
              <a:rPr lang="en-GB" dirty="0"/>
              <a:t>Before a decision is made, regard must be had as to whether the same purpose can be achieved in a way less restrictive of the person’s rights and </a:t>
            </a:r>
            <a:r>
              <a:rPr lang="en-GB" dirty="0" smtClean="0"/>
              <a:t>freedoms e.g. inability </a:t>
            </a:r>
            <a:r>
              <a:rPr lang="en-GB" dirty="0"/>
              <a:t>to make one decision doesn’t indicate an inability to take all decision </a:t>
            </a:r>
          </a:p>
          <a:p>
            <a:r>
              <a:rPr lang="en-GB" dirty="0" smtClean="0"/>
              <a:t>The Mental Capacity Act is supported by a Code of Practice </a:t>
            </a:r>
          </a:p>
          <a:p>
            <a:pPr lvl="1">
              <a:buFont typeface="Wingdings" panose="05000000000000000000" pitchFamily="2" charset="2"/>
              <a:buChar char="Ø"/>
            </a:pPr>
            <a:endParaRPr lang="en-GB" dirty="0" smtClean="0"/>
          </a:p>
        </p:txBody>
      </p:sp>
    </p:spTree>
    <p:extLst>
      <p:ext uri="{BB962C8B-B14F-4D97-AF65-F5344CB8AC3E}">
        <p14:creationId xmlns:p14="http://schemas.microsoft.com/office/powerpoint/2010/main" val="54921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943848" cy="1143000"/>
          </a:xfrm>
        </p:spPr>
        <p:txBody>
          <a:bodyPr>
            <a:normAutofit/>
          </a:bodyPr>
          <a:lstStyle/>
          <a:p>
            <a:r>
              <a:rPr lang="en-GB" dirty="0" smtClean="0"/>
              <a:t>Understanding Capacity  </a:t>
            </a:r>
            <a:endParaRPr lang="en-GB" dirty="0"/>
          </a:p>
        </p:txBody>
      </p:sp>
      <p:sp>
        <p:nvSpPr>
          <p:cNvPr id="3" name="Content Placeholder 2"/>
          <p:cNvSpPr>
            <a:spLocks noGrp="1"/>
          </p:cNvSpPr>
          <p:nvPr>
            <p:ph idx="1"/>
          </p:nvPr>
        </p:nvSpPr>
        <p:spPr>
          <a:xfrm>
            <a:off x="395536" y="1124744"/>
            <a:ext cx="7929618" cy="5472608"/>
          </a:xfrm>
        </p:spPr>
        <p:txBody>
          <a:bodyPr>
            <a:normAutofit fontScale="77500" lnSpcReduction="20000"/>
          </a:bodyPr>
          <a:lstStyle/>
          <a:p>
            <a:r>
              <a:rPr lang="en-GB" dirty="0" smtClean="0"/>
              <a:t>“a </a:t>
            </a:r>
            <a:r>
              <a:rPr lang="en-GB" dirty="0"/>
              <a:t>person lacks capacity in relation to </a:t>
            </a:r>
            <a:r>
              <a:rPr lang="en-GB" u="sng" dirty="0"/>
              <a:t>a matter </a:t>
            </a:r>
            <a:r>
              <a:rPr lang="en-GB" dirty="0"/>
              <a:t>if </a:t>
            </a:r>
            <a:r>
              <a:rPr lang="en-GB" u="sng" dirty="0"/>
              <a:t>at the </a:t>
            </a:r>
            <a:r>
              <a:rPr lang="en-GB" u="sng" dirty="0" smtClean="0"/>
              <a:t>material time</a:t>
            </a:r>
            <a:r>
              <a:rPr lang="en-GB" dirty="0" smtClean="0"/>
              <a:t> </a:t>
            </a:r>
            <a:r>
              <a:rPr lang="en-GB" dirty="0"/>
              <a:t>he is </a:t>
            </a:r>
            <a:r>
              <a:rPr lang="en-GB" u="sng" dirty="0"/>
              <a:t>unable to make a decision for himself</a:t>
            </a:r>
            <a:r>
              <a:rPr lang="en-GB" dirty="0"/>
              <a:t> in relation to the matter </a:t>
            </a:r>
            <a:r>
              <a:rPr lang="en-GB" u="sng" dirty="0"/>
              <a:t>because of an </a:t>
            </a:r>
            <a:r>
              <a:rPr lang="en-GB" u="sng" dirty="0" smtClean="0"/>
              <a:t>impairment of</a:t>
            </a:r>
            <a:r>
              <a:rPr lang="en-GB" u="sng" dirty="0"/>
              <a:t>, or a disturbance in the functioning of, the mind or </a:t>
            </a:r>
            <a:r>
              <a:rPr lang="en-GB" u="sng" dirty="0" smtClean="0"/>
              <a:t>brain</a:t>
            </a:r>
            <a:r>
              <a:rPr lang="en-GB" dirty="0" smtClean="0"/>
              <a:t>” – on the balance </a:t>
            </a:r>
            <a:r>
              <a:rPr lang="en-GB" smtClean="0"/>
              <a:t>of probability </a:t>
            </a:r>
            <a:endParaRPr lang="en-GB" dirty="0"/>
          </a:p>
          <a:p>
            <a:r>
              <a:rPr lang="en-GB" dirty="0" smtClean="0"/>
              <a:t>it </a:t>
            </a:r>
            <a:r>
              <a:rPr lang="en-GB" dirty="0"/>
              <a:t>does not matter whether the impairment or disturbance is permanent or </a:t>
            </a:r>
            <a:r>
              <a:rPr lang="en-GB" dirty="0" smtClean="0"/>
              <a:t>temporary – </a:t>
            </a:r>
            <a:r>
              <a:rPr lang="en-GB" i="1" dirty="0" smtClean="0"/>
              <a:t>consider whether the person may regain capacity and if so, whether the decision can wait</a:t>
            </a:r>
          </a:p>
          <a:p>
            <a:r>
              <a:rPr lang="en-GB" dirty="0"/>
              <a:t>A lack of capacity cannot be established merely by reference to</a:t>
            </a:r>
            <a:r>
              <a:rPr lang="en-GB" dirty="0" smtClean="0"/>
              <a:t>–</a:t>
            </a:r>
          </a:p>
          <a:p>
            <a:pPr marL="914400" lvl="1" indent="-514350">
              <a:buFont typeface="+mj-lt"/>
              <a:buAutoNum type="alphaLcParenR"/>
            </a:pPr>
            <a:r>
              <a:rPr lang="en-GB" dirty="0"/>
              <a:t>a person's age or appearance, or</a:t>
            </a:r>
          </a:p>
          <a:p>
            <a:pPr marL="914400" lvl="1" indent="-514350">
              <a:buFont typeface="+mj-lt"/>
              <a:buAutoNum type="alphaLcParenR"/>
            </a:pPr>
            <a:r>
              <a:rPr lang="en-GB" u="sng" dirty="0"/>
              <a:t>a condition of his, or an aspect of his behaviour</a:t>
            </a:r>
            <a:r>
              <a:rPr lang="en-GB" dirty="0"/>
              <a:t>, which might lead others to make unjustified assumptions about his capacity</a:t>
            </a:r>
            <a:endParaRPr lang="en-GB" i="1" dirty="0"/>
          </a:p>
          <a:p>
            <a:r>
              <a:rPr lang="en-GB" dirty="0" smtClean="0"/>
              <a:t>Unable to make a decision means unable to </a:t>
            </a:r>
          </a:p>
          <a:p>
            <a:pPr marL="914400" lvl="1" indent="-514350">
              <a:buFont typeface="+mj-lt"/>
              <a:buAutoNum type="alphaLcParenR"/>
            </a:pPr>
            <a:r>
              <a:rPr lang="en-GB" dirty="0" smtClean="0"/>
              <a:t>to </a:t>
            </a:r>
            <a:r>
              <a:rPr lang="en-GB" b="1" dirty="0"/>
              <a:t>understand</a:t>
            </a:r>
            <a:r>
              <a:rPr lang="en-GB" dirty="0"/>
              <a:t> the information relevant to the </a:t>
            </a:r>
            <a:r>
              <a:rPr lang="en-GB" dirty="0" smtClean="0"/>
              <a:t>decision (</a:t>
            </a:r>
            <a:r>
              <a:rPr lang="en-GB" dirty="0" err="1" smtClean="0"/>
              <a:t>inc</a:t>
            </a:r>
            <a:r>
              <a:rPr lang="en-GB" dirty="0" smtClean="0"/>
              <a:t> the reasonably foreseeable consequences of deciding or not deciding)</a:t>
            </a:r>
            <a:endParaRPr lang="en-GB" dirty="0"/>
          </a:p>
          <a:p>
            <a:pPr marL="914400" lvl="1" indent="-514350">
              <a:buFont typeface="+mj-lt"/>
              <a:buAutoNum type="alphaLcParenR"/>
            </a:pPr>
            <a:r>
              <a:rPr lang="en-GB" dirty="0" smtClean="0"/>
              <a:t>to </a:t>
            </a:r>
            <a:r>
              <a:rPr lang="en-GB" b="1" dirty="0"/>
              <a:t>retain</a:t>
            </a:r>
            <a:r>
              <a:rPr lang="en-GB" dirty="0"/>
              <a:t> that </a:t>
            </a:r>
            <a:r>
              <a:rPr lang="en-GB" dirty="0" smtClean="0"/>
              <a:t>information (a short period may suffice)</a:t>
            </a:r>
            <a:endParaRPr lang="en-GB" dirty="0"/>
          </a:p>
          <a:p>
            <a:pPr marL="914400" lvl="1" indent="-514350">
              <a:buFont typeface="+mj-lt"/>
              <a:buAutoNum type="alphaLcParenR"/>
            </a:pPr>
            <a:r>
              <a:rPr lang="en-GB" dirty="0" smtClean="0"/>
              <a:t>to </a:t>
            </a:r>
            <a:r>
              <a:rPr lang="en-GB" b="1" dirty="0"/>
              <a:t>use or weigh </a:t>
            </a:r>
            <a:r>
              <a:rPr lang="en-GB" dirty="0"/>
              <a:t>that information as part of the process of making the decision, or</a:t>
            </a:r>
          </a:p>
          <a:p>
            <a:pPr marL="914400" lvl="1" indent="-514350">
              <a:buFont typeface="+mj-lt"/>
              <a:buAutoNum type="alphaLcParenR"/>
            </a:pPr>
            <a:r>
              <a:rPr lang="en-GB" dirty="0" smtClean="0"/>
              <a:t>to </a:t>
            </a:r>
            <a:r>
              <a:rPr lang="en-GB" b="1" dirty="0"/>
              <a:t>communicate</a:t>
            </a:r>
            <a:r>
              <a:rPr lang="en-GB" dirty="0"/>
              <a:t> his decision </a:t>
            </a:r>
            <a:r>
              <a:rPr lang="en-GB" dirty="0" smtClean="0"/>
              <a:t>(e.g. talking</a:t>
            </a:r>
            <a:r>
              <a:rPr lang="en-GB" dirty="0"/>
              <a:t>, </a:t>
            </a:r>
            <a:r>
              <a:rPr lang="en-GB" dirty="0" smtClean="0"/>
              <a:t>sign </a:t>
            </a:r>
            <a:r>
              <a:rPr lang="en-GB" dirty="0"/>
              <a:t>language or </a:t>
            </a:r>
            <a:r>
              <a:rPr lang="en-GB" dirty="0" smtClean="0"/>
              <a:t>other means); language you use to help the person must be appropriate </a:t>
            </a:r>
            <a:endParaRPr lang="en-GB" dirty="0"/>
          </a:p>
        </p:txBody>
      </p:sp>
    </p:spTree>
    <p:extLst>
      <p:ext uri="{BB962C8B-B14F-4D97-AF65-F5344CB8AC3E}">
        <p14:creationId xmlns:p14="http://schemas.microsoft.com/office/powerpoint/2010/main" val="408590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943848" cy="1143000"/>
          </a:xfrm>
        </p:spPr>
        <p:txBody>
          <a:bodyPr>
            <a:normAutofit/>
          </a:bodyPr>
          <a:lstStyle/>
          <a:p>
            <a:r>
              <a:rPr lang="en-GB" dirty="0" smtClean="0"/>
              <a:t>Best Interests: ‘checklist’ </a:t>
            </a:r>
            <a:endParaRPr lang="en-GB" dirty="0"/>
          </a:p>
        </p:txBody>
      </p:sp>
      <p:sp>
        <p:nvSpPr>
          <p:cNvPr id="3" name="Content Placeholder 2"/>
          <p:cNvSpPr>
            <a:spLocks noGrp="1"/>
          </p:cNvSpPr>
          <p:nvPr>
            <p:ph idx="1"/>
          </p:nvPr>
        </p:nvSpPr>
        <p:spPr>
          <a:xfrm>
            <a:off x="467544" y="1196752"/>
            <a:ext cx="7929618" cy="5328592"/>
          </a:xfrm>
        </p:spPr>
        <p:txBody>
          <a:bodyPr>
            <a:normAutofit fontScale="85000" lnSpcReduction="10000"/>
          </a:bodyPr>
          <a:lstStyle/>
          <a:p>
            <a:r>
              <a:rPr lang="en-GB" dirty="0" smtClean="0"/>
              <a:t>Must consider all the relevant circumstances (those of which you are aware, and it would be reasonable to regard as relevant)</a:t>
            </a:r>
          </a:p>
          <a:p>
            <a:r>
              <a:rPr lang="en-GB" dirty="0" smtClean="0"/>
              <a:t>Consider</a:t>
            </a:r>
            <a:r>
              <a:rPr lang="en-GB" dirty="0"/>
              <a:t>, so far as is reasonably </a:t>
            </a:r>
            <a:r>
              <a:rPr lang="en-GB" dirty="0" smtClean="0"/>
              <a:t>ascertainable–</a:t>
            </a:r>
          </a:p>
          <a:p>
            <a:pPr lvl="1">
              <a:buFont typeface="Wingdings" panose="05000000000000000000" pitchFamily="2" charset="2"/>
              <a:buChar char="Ø"/>
            </a:pPr>
            <a:r>
              <a:rPr lang="en-GB" dirty="0" smtClean="0"/>
              <a:t>the </a:t>
            </a:r>
            <a:r>
              <a:rPr lang="en-GB" dirty="0"/>
              <a:t>person's past and present wishes and feelings (particularly any relevant written statement made </a:t>
            </a:r>
            <a:r>
              <a:rPr lang="en-GB" dirty="0" smtClean="0"/>
              <a:t>when the person had capacity)</a:t>
            </a:r>
          </a:p>
          <a:p>
            <a:pPr lvl="1">
              <a:buFont typeface="Wingdings" panose="05000000000000000000" pitchFamily="2" charset="2"/>
              <a:buChar char="Ø"/>
            </a:pPr>
            <a:r>
              <a:rPr lang="en-GB" dirty="0" smtClean="0"/>
              <a:t>the </a:t>
            </a:r>
            <a:r>
              <a:rPr lang="en-GB" dirty="0"/>
              <a:t>person’s beliefs and values that would be likely to influence their decision if they had </a:t>
            </a:r>
            <a:r>
              <a:rPr lang="en-GB" dirty="0" smtClean="0"/>
              <a:t>capacity</a:t>
            </a:r>
          </a:p>
          <a:p>
            <a:pPr lvl="1">
              <a:buFont typeface="Wingdings" panose="05000000000000000000" pitchFamily="2" charset="2"/>
              <a:buChar char="Ø"/>
            </a:pPr>
            <a:r>
              <a:rPr lang="en-GB" dirty="0" smtClean="0"/>
              <a:t>other </a:t>
            </a:r>
            <a:r>
              <a:rPr lang="en-GB" dirty="0"/>
              <a:t>factors the person would be likely to consider if they were able to do so</a:t>
            </a:r>
          </a:p>
          <a:p>
            <a:r>
              <a:rPr lang="en-GB" dirty="0" smtClean="0"/>
              <a:t>Take </a:t>
            </a:r>
            <a:r>
              <a:rPr lang="en-GB" dirty="0"/>
              <a:t>into account, if it is practicable and appropriate to consult them, the views </a:t>
            </a:r>
            <a:r>
              <a:rPr lang="en-GB" dirty="0" smtClean="0"/>
              <a:t>of–</a:t>
            </a:r>
          </a:p>
          <a:p>
            <a:pPr lvl="1">
              <a:buFont typeface="Wingdings" panose="05000000000000000000" pitchFamily="2" charset="2"/>
              <a:buChar char="Ø"/>
            </a:pPr>
            <a:r>
              <a:rPr lang="en-GB" dirty="0" smtClean="0"/>
              <a:t>anyone </a:t>
            </a:r>
            <a:r>
              <a:rPr lang="en-GB" dirty="0"/>
              <a:t>named by the person as someone to be consulted on the matter in question </a:t>
            </a:r>
            <a:r>
              <a:rPr lang="en-GB" dirty="0" smtClean="0"/>
              <a:t>or on </a:t>
            </a:r>
            <a:r>
              <a:rPr lang="en-GB" dirty="0"/>
              <a:t>matters of that </a:t>
            </a:r>
            <a:r>
              <a:rPr lang="en-GB" dirty="0" smtClean="0"/>
              <a:t>kind</a:t>
            </a:r>
            <a:endParaRPr lang="en-GB" dirty="0"/>
          </a:p>
          <a:p>
            <a:pPr lvl="1">
              <a:buFont typeface="Wingdings" panose="05000000000000000000" pitchFamily="2" charset="2"/>
              <a:buChar char="Ø"/>
            </a:pPr>
            <a:r>
              <a:rPr lang="en-GB" dirty="0" smtClean="0"/>
              <a:t>anyone caring </a:t>
            </a:r>
            <a:r>
              <a:rPr lang="en-GB" dirty="0"/>
              <a:t>for the person or interested in </a:t>
            </a:r>
            <a:r>
              <a:rPr lang="en-GB" dirty="0" smtClean="0"/>
              <a:t>their welfare</a:t>
            </a:r>
            <a:endParaRPr lang="en-GB" dirty="0"/>
          </a:p>
          <a:p>
            <a:pPr lvl="1">
              <a:buFont typeface="Wingdings" panose="05000000000000000000" pitchFamily="2" charset="2"/>
              <a:buChar char="Ø"/>
            </a:pPr>
            <a:r>
              <a:rPr lang="en-GB" dirty="0" smtClean="0"/>
              <a:t>An attorney or deputy </a:t>
            </a:r>
            <a:endParaRPr lang="en-GB" dirty="0"/>
          </a:p>
        </p:txBody>
      </p:sp>
    </p:spTree>
    <p:extLst>
      <p:ext uri="{BB962C8B-B14F-4D97-AF65-F5344CB8AC3E}">
        <p14:creationId xmlns:p14="http://schemas.microsoft.com/office/powerpoint/2010/main" val="72203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943848" cy="1143000"/>
          </a:xfrm>
        </p:spPr>
        <p:txBody>
          <a:bodyPr/>
          <a:lstStyle/>
          <a:p>
            <a:r>
              <a:rPr lang="en-GB" dirty="0" smtClean="0"/>
              <a:t>What you must not do </a:t>
            </a:r>
            <a:endParaRPr lang="en-GB" dirty="0"/>
          </a:p>
        </p:txBody>
      </p:sp>
      <p:sp>
        <p:nvSpPr>
          <p:cNvPr id="3" name="Content Placeholder 2"/>
          <p:cNvSpPr>
            <a:spLocks noGrp="1"/>
          </p:cNvSpPr>
          <p:nvPr>
            <p:ph idx="1"/>
          </p:nvPr>
        </p:nvSpPr>
        <p:spPr>
          <a:xfrm>
            <a:off x="611560" y="1412776"/>
            <a:ext cx="7929618" cy="5040560"/>
          </a:xfrm>
        </p:spPr>
        <p:txBody>
          <a:bodyPr>
            <a:normAutofit fontScale="85000" lnSpcReduction="10000"/>
          </a:bodyPr>
          <a:lstStyle/>
          <a:p>
            <a:pPr marL="342900" lvl="1" indent="-342900">
              <a:buFont typeface="Arial" pitchFamily="34" charset="0"/>
              <a:buChar char="•"/>
            </a:pPr>
            <a:r>
              <a:rPr lang="en-GB" dirty="0" smtClean="0"/>
              <a:t>Attempt to claim more than reasonable expenses (unless explicit authority is given for remuneration) </a:t>
            </a:r>
          </a:p>
          <a:p>
            <a:pPr marL="342900" lvl="1" indent="-342900">
              <a:buFont typeface="Arial" pitchFamily="34" charset="0"/>
              <a:buChar char="•"/>
            </a:pPr>
            <a:r>
              <a:rPr lang="en-GB" dirty="0" smtClean="0"/>
              <a:t>Make </a:t>
            </a:r>
            <a:r>
              <a:rPr lang="en-GB" dirty="0"/>
              <a:t>gifts, other than on customary occasions </a:t>
            </a:r>
            <a:r>
              <a:rPr lang="en-GB" dirty="0" smtClean="0"/>
              <a:t>(e.g. birthdays) to </a:t>
            </a:r>
            <a:r>
              <a:rPr lang="en-GB" dirty="0"/>
              <a:t>individuals related or connected to the donor, or to charities the donor may have given to, in proportion to the size of the donor’s </a:t>
            </a:r>
            <a:r>
              <a:rPr lang="en-GB" dirty="0" smtClean="0"/>
              <a:t>assets</a:t>
            </a:r>
          </a:p>
          <a:p>
            <a:pPr lvl="0"/>
            <a:r>
              <a:rPr lang="en-GB" dirty="0" smtClean="0"/>
              <a:t>Criminal offences re persons lacking capacity:</a:t>
            </a:r>
          </a:p>
          <a:p>
            <a:pPr lvl="1">
              <a:buFont typeface="Wingdings" panose="05000000000000000000" pitchFamily="2" charset="2"/>
              <a:buChar char="Ø"/>
            </a:pPr>
            <a:r>
              <a:rPr lang="en-GB" dirty="0"/>
              <a:t>ill-treatment: a person will be guilty of ill treatment if they have either deliberately ill-treated someone or been reckless in the way they treated that individual, with disregard for harm or damage to the individual’s health</a:t>
            </a:r>
          </a:p>
          <a:p>
            <a:pPr lvl="1">
              <a:buFont typeface="Wingdings" panose="05000000000000000000" pitchFamily="2" charset="2"/>
              <a:buChar char="Ø"/>
            </a:pPr>
            <a:r>
              <a:rPr lang="en-GB" dirty="0"/>
              <a:t>Wilful neglect: commission of the offence is dependent on the circumstances, but usually arises where a person has deliberately failed to carry out an act they knew they had a duty to do </a:t>
            </a:r>
          </a:p>
          <a:p>
            <a:pPr lvl="0"/>
            <a:r>
              <a:rPr lang="en-GB" dirty="0" smtClean="0"/>
              <a:t>Criminal offence of controlling/ coercive behaviour towards a vulnerable adult by family member or intimate partner </a:t>
            </a:r>
          </a:p>
          <a:p>
            <a:pPr marL="342900" lvl="1" indent="-342900">
              <a:buFont typeface="Arial" pitchFamily="34" charset="0"/>
              <a:buChar char="•"/>
            </a:pPr>
            <a:endParaRPr lang="en-GB" dirty="0"/>
          </a:p>
          <a:p>
            <a:endParaRPr lang="en-GB" dirty="0"/>
          </a:p>
        </p:txBody>
      </p:sp>
    </p:spTree>
    <p:extLst>
      <p:ext uri="{BB962C8B-B14F-4D97-AF65-F5344CB8AC3E}">
        <p14:creationId xmlns:p14="http://schemas.microsoft.com/office/powerpoint/2010/main" val="26645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943848" cy="1143000"/>
          </a:xfrm>
        </p:spPr>
        <p:txBody>
          <a:bodyPr/>
          <a:lstStyle/>
          <a:p>
            <a:r>
              <a:rPr lang="en-GB" dirty="0" smtClean="0"/>
              <a:t>Dealing with disputes </a:t>
            </a:r>
            <a:endParaRPr lang="en-GB" dirty="0"/>
          </a:p>
        </p:txBody>
      </p:sp>
      <p:sp>
        <p:nvSpPr>
          <p:cNvPr id="3" name="Content Placeholder 2"/>
          <p:cNvSpPr>
            <a:spLocks noGrp="1"/>
          </p:cNvSpPr>
          <p:nvPr>
            <p:ph idx="1"/>
          </p:nvPr>
        </p:nvSpPr>
        <p:spPr>
          <a:xfrm>
            <a:off x="539552" y="1484784"/>
            <a:ext cx="7929618" cy="5544616"/>
          </a:xfrm>
        </p:spPr>
        <p:txBody>
          <a:bodyPr>
            <a:normAutofit fontScale="70000" lnSpcReduction="20000"/>
          </a:bodyPr>
          <a:lstStyle/>
          <a:p>
            <a:r>
              <a:rPr lang="en-GB" dirty="0"/>
              <a:t>You must reasonably believe the person you act for lacks capacity to take a particular decision before taking it yourself, using the </a:t>
            </a:r>
            <a:r>
              <a:rPr lang="en-GB" dirty="0" smtClean="0"/>
              <a:t>best </a:t>
            </a:r>
            <a:r>
              <a:rPr lang="en-GB" dirty="0"/>
              <a:t>interests </a:t>
            </a:r>
            <a:r>
              <a:rPr lang="en-GB" dirty="0" smtClean="0"/>
              <a:t>‘checklist’.  Ensure you can justify </a:t>
            </a:r>
            <a:r>
              <a:rPr lang="en-GB" dirty="0"/>
              <a:t>your decisions on </a:t>
            </a:r>
            <a:r>
              <a:rPr lang="en-GB" dirty="0" smtClean="0"/>
              <a:t>that </a:t>
            </a:r>
            <a:r>
              <a:rPr lang="en-GB" dirty="0"/>
              <a:t>basis </a:t>
            </a:r>
          </a:p>
          <a:p>
            <a:r>
              <a:rPr lang="en-GB" dirty="0" smtClean="0"/>
              <a:t>Where a dispute relates to a decision, be sure you are clear who has authority to make the decision</a:t>
            </a:r>
          </a:p>
          <a:p>
            <a:r>
              <a:rPr lang="en-GB" dirty="0" smtClean="0"/>
              <a:t>Where </a:t>
            </a:r>
            <a:r>
              <a:rPr lang="en-GB" dirty="0"/>
              <a:t>you are the authorised decision maker, you have final responsibility for determining the best interests of the person you act </a:t>
            </a:r>
            <a:r>
              <a:rPr lang="en-GB" dirty="0" smtClean="0"/>
              <a:t>for.  NB there are some decisions which have to be taken by the Court</a:t>
            </a:r>
            <a:endParaRPr lang="en-GB" dirty="0"/>
          </a:p>
          <a:p>
            <a:r>
              <a:rPr lang="en-GB" dirty="0" smtClean="0"/>
              <a:t>Try </a:t>
            </a:r>
            <a:r>
              <a:rPr lang="en-GB" dirty="0"/>
              <a:t>to resolve informally, in the best interests of the person you act </a:t>
            </a:r>
            <a:r>
              <a:rPr lang="en-GB" dirty="0" smtClean="0"/>
              <a:t>for</a:t>
            </a:r>
          </a:p>
          <a:p>
            <a:r>
              <a:rPr lang="en-GB" dirty="0"/>
              <a:t>If someone disagrees with your assessment of best interests, consider:</a:t>
            </a:r>
          </a:p>
          <a:p>
            <a:pPr lvl="1">
              <a:buFont typeface="Wingdings" panose="05000000000000000000" pitchFamily="2" charset="2"/>
              <a:buChar char="Ø"/>
            </a:pPr>
            <a:r>
              <a:rPr lang="en-GB" dirty="0"/>
              <a:t>Involving an advocate for the person you act for</a:t>
            </a:r>
          </a:p>
          <a:p>
            <a:pPr lvl="1">
              <a:buFont typeface="Wingdings" panose="05000000000000000000" pitchFamily="2" charset="2"/>
              <a:buChar char="Ø"/>
            </a:pPr>
            <a:r>
              <a:rPr lang="en-GB" dirty="0" smtClean="0"/>
              <a:t>Discussing </a:t>
            </a:r>
            <a:r>
              <a:rPr lang="en-GB" dirty="0"/>
              <a:t>the case with other experts and/or </a:t>
            </a:r>
            <a:r>
              <a:rPr lang="en-GB" dirty="0" smtClean="0"/>
              <a:t>getting </a:t>
            </a:r>
            <a:r>
              <a:rPr lang="en-GB" dirty="0"/>
              <a:t>a formal second opinion</a:t>
            </a:r>
          </a:p>
          <a:p>
            <a:pPr lvl="1">
              <a:buFont typeface="Wingdings" panose="05000000000000000000" pitchFamily="2" charset="2"/>
              <a:buChar char="Ø"/>
            </a:pPr>
            <a:r>
              <a:rPr lang="en-GB" dirty="0" smtClean="0"/>
              <a:t>Holding/ attending </a:t>
            </a:r>
            <a:r>
              <a:rPr lang="en-GB" dirty="0"/>
              <a:t>a formal or informal </a:t>
            </a:r>
            <a:r>
              <a:rPr lang="en-GB" dirty="0" smtClean="0"/>
              <a:t>best interests meeting </a:t>
            </a:r>
            <a:endParaRPr lang="en-GB" dirty="0"/>
          </a:p>
          <a:p>
            <a:pPr lvl="1">
              <a:buFont typeface="Wingdings" panose="05000000000000000000" pitchFamily="2" charset="2"/>
              <a:buChar char="Ø"/>
            </a:pPr>
            <a:r>
              <a:rPr lang="en-GB" dirty="0"/>
              <a:t>Mediation</a:t>
            </a:r>
          </a:p>
          <a:p>
            <a:pPr lvl="1">
              <a:buFont typeface="Wingdings" panose="05000000000000000000" pitchFamily="2" charset="2"/>
              <a:buChar char="Ø"/>
            </a:pPr>
            <a:r>
              <a:rPr lang="en-GB" dirty="0"/>
              <a:t>If the disagreement cannot be settled, apply to Court for a determination.  NB anyone who doubts you are acting in the donor’s best interests can apply to the Court for a decision (although sometimes Court permission is required)</a:t>
            </a:r>
          </a:p>
          <a:p>
            <a:r>
              <a:rPr lang="en-GB" dirty="0" smtClean="0"/>
              <a:t>Make </a:t>
            </a:r>
            <a:r>
              <a:rPr lang="en-GB" dirty="0"/>
              <a:t>a complaint (e.g. to the NHS or to the Ombudsman) </a:t>
            </a:r>
          </a:p>
        </p:txBody>
      </p:sp>
    </p:spTree>
    <p:extLst>
      <p:ext uri="{BB962C8B-B14F-4D97-AF65-F5344CB8AC3E}">
        <p14:creationId xmlns:p14="http://schemas.microsoft.com/office/powerpoint/2010/main" val="80078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87864" cy="1143000"/>
          </a:xfrm>
        </p:spPr>
        <p:txBody>
          <a:bodyPr>
            <a:normAutofit/>
          </a:bodyPr>
          <a:lstStyle/>
          <a:p>
            <a:r>
              <a:rPr lang="en-GB" dirty="0" smtClean="0"/>
              <a:t>Summary: attorney/ deputy’s duties</a:t>
            </a:r>
            <a:endParaRPr lang="en-GB" dirty="0"/>
          </a:p>
        </p:txBody>
      </p:sp>
      <p:sp>
        <p:nvSpPr>
          <p:cNvPr id="3" name="Content Placeholder 2"/>
          <p:cNvSpPr>
            <a:spLocks noGrp="1"/>
          </p:cNvSpPr>
          <p:nvPr>
            <p:ph idx="1"/>
          </p:nvPr>
        </p:nvSpPr>
        <p:spPr>
          <a:xfrm>
            <a:off x="467544" y="1484784"/>
            <a:ext cx="7929618" cy="5328592"/>
          </a:xfrm>
        </p:spPr>
        <p:txBody>
          <a:bodyPr>
            <a:normAutofit fontScale="85000" lnSpcReduction="10000"/>
          </a:bodyPr>
          <a:lstStyle/>
          <a:p>
            <a:r>
              <a:rPr lang="en-GB" dirty="0"/>
              <a:t>Read and understand the powers and limitations set out within the document appointing </a:t>
            </a:r>
            <a:r>
              <a:rPr lang="en-GB" dirty="0" smtClean="0"/>
              <a:t>you</a:t>
            </a:r>
          </a:p>
          <a:p>
            <a:r>
              <a:rPr lang="en-GB" dirty="0"/>
              <a:t>Act within the limits of the authority granted</a:t>
            </a:r>
          </a:p>
          <a:p>
            <a:r>
              <a:rPr lang="en-GB" dirty="0" smtClean="0"/>
              <a:t>Work with whomever you have been appointed to act with</a:t>
            </a:r>
          </a:p>
          <a:p>
            <a:r>
              <a:rPr lang="en-GB" dirty="0" smtClean="0"/>
              <a:t>Comply with </a:t>
            </a:r>
            <a:r>
              <a:rPr lang="en-GB" dirty="0"/>
              <a:t>the principles of the Mental Capacity Act and Code of </a:t>
            </a:r>
            <a:r>
              <a:rPr lang="en-GB" dirty="0" smtClean="0"/>
              <a:t>Practice</a:t>
            </a:r>
          </a:p>
          <a:p>
            <a:r>
              <a:rPr lang="en-GB" dirty="0" smtClean="0"/>
              <a:t>Follow </a:t>
            </a:r>
            <a:r>
              <a:rPr lang="en-GB" dirty="0"/>
              <a:t>guidance from Office of the Public </a:t>
            </a:r>
            <a:r>
              <a:rPr lang="en-GB" dirty="0" smtClean="0"/>
              <a:t>Guardian/ </a:t>
            </a:r>
            <a:r>
              <a:rPr lang="en-GB" dirty="0"/>
              <a:t>Court</a:t>
            </a:r>
          </a:p>
          <a:p>
            <a:r>
              <a:rPr lang="en-GB" dirty="0"/>
              <a:t>Document your actions and decisions </a:t>
            </a:r>
          </a:p>
          <a:p>
            <a:r>
              <a:rPr lang="en-GB" dirty="0"/>
              <a:t>Consider protective (e.g. in cases of conflict) or decision specific applications (e.g. gifts which are more </a:t>
            </a:r>
            <a:r>
              <a:rPr lang="en-GB" dirty="0" smtClean="0"/>
              <a:t>unusual, or certain types of medical treatment)</a:t>
            </a:r>
            <a:endParaRPr lang="en-GB" dirty="0"/>
          </a:p>
          <a:p>
            <a:r>
              <a:rPr lang="en-GB" dirty="0" smtClean="0"/>
              <a:t>Provide (certified/ official) copies of the document appointing you to organisations who need it</a:t>
            </a:r>
            <a:endParaRPr lang="en-GB" dirty="0"/>
          </a:p>
        </p:txBody>
      </p:sp>
    </p:spTree>
    <p:extLst>
      <p:ext uri="{BB962C8B-B14F-4D97-AF65-F5344CB8AC3E}">
        <p14:creationId xmlns:p14="http://schemas.microsoft.com/office/powerpoint/2010/main" val="205618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in doubt……</a:t>
            </a:r>
            <a:endParaRPr lang="en-GB" dirty="0"/>
          </a:p>
        </p:txBody>
      </p:sp>
      <p:sp>
        <p:nvSpPr>
          <p:cNvPr id="3" name="Content Placeholder 2"/>
          <p:cNvSpPr>
            <a:spLocks noGrp="1"/>
          </p:cNvSpPr>
          <p:nvPr>
            <p:ph idx="1"/>
          </p:nvPr>
        </p:nvSpPr>
        <p:spPr/>
        <p:txBody>
          <a:bodyPr/>
          <a:lstStyle/>
          <a:p>
            <a:r>
              <a:rPr lang="en-GB" dirty="0" smtClean="0"/>
              <a:t>Your best resource is likely to be the Mental Capacity Act Code </a:t>
            </a:r>
            <a:r>
              <a:rPr lang="en-GB" dirty="0"/>
              <a:t>of </a:t>
            </a:r>
            <a:r>
              <a:rPr lang="en-GB" dirty="0" smtClean="0"/>
              <a:t>Practice </a:t>
            </a:r>
            <a:r>
              <a:rPr lang="en-GB" dirty="0"/>
              <a:t>- </a:t>
            </a:r>
            <a:r>
              <a:rPr lang="en-GB" dirty="0">
                <a:hlinkClick r:id="rId2"/>
              </a:rPr>
              <a:t>https://</a:t>
            </a:r>
            <a:r>
              <a:rPr lang="en-GB" dirty="0" smtClean="0">
                <a:hlinkClick r:id="rId2"/>
              </a:rPr>
              <a:t>www.gov.uk/government/publications/mental-capacity-act-code-of-practice</a:t>
            </a:r>
            <a:r>
              <a:rPr lang="en-GB" dirty="0" smtClean="0"/>
              <a:t> </a:t>
            </a:r>
          </a:p>
          <a:p>
            <a:r>
              <a:rPr lang="en-GB" dirty="0" smtClean="0"/>
              <a:t>Seek legal advice where necessary</a:t>
            </a:r>
          </a:p>
        </p:txBody>
      </p:sp>
    </p:spTree>
    <p:extLst>
      <p:ext uri="{BB962C8B-B14F-4D97-AF65-F5344CB8AC3E}">
        <p14:creationId xmlns:p14="http://schemas.microsoft.com/office/powerpoint/2010/main" val="402921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943848" cy="1143000"/>
          </a:xfrm>
        </p:spPr>
        <p:txBody>
          <a:bodyPr/>
          <a:lstStyle/>
          <a:p>
            <a:r>
              <a:rPr lang="en-GB" dirty="0" smtClean="0"/>
              <a:t>Resources </a:t>
            </a:r>
            <a:endParaRPr lang="en-GB" dirty="0"/>
          </a:p>
        </p:txBody>
      </p:sp>
      <p:sp>
        <p:nvSpPr>
          <p:cNvPr id="3" name="Content Placeholder 2"/>
          <p:cNvSpPr>
            <a:spLocks noGrp="1"/>
          </p:cNvSpPr>
          <p:nvPr>
            <p:ph idx="1"/>
          </p:nvPr>
        </p:nvSpPr>
        <p:spPr>
          <a:xfrm>
            <a:off x="611560" y="1124744"/>
            <a:ext cx="7929618" cy="5328592"/>
          </a:xfrm>
        </p:spPr>
        <p:txBody>
          <a:bodyPr>
            <a:normAutofit fontScale="77500" lnSpcReduction="20000"/>
          </a:bodyPr>
          <a:lstStyle/>
          <a:p>
            <a:r>
              <a:rPr lang="en-GB" dirty="0" smtClean="0">
                <a:hlinkClick r:id="rId2"/>
              </a:rPr>
              <a:t>Guidance for deputies:</a:t>
            </a:r>
          </a:p>
          <a:p>
            <a:pPr lvl="1">
              <a:buFont typeface="Wingdings" panose="05000000000000000000" pitchFamily="2" charset="2"/>
              <a:buChar char="Ø"/>
            </a:pPr>
            <a:r>
              <a:rPr lang="en-GB" dirty="0" smtClean="0">
                <a:hlinkClick r:id="rId2"/>
              </a:rPr>
              <a:t>https</a:t>
            </a:r>
            <a:r>
              <a:rPr lang="en-GB" dirty="0">
                <a:hlinkClick r:id="rId2"/>
              </a:rPr>
              <a:t>://</a:t>
            </a:r>
            <a:r>
              <a:rPr lang="en-GB" dirty="0" smtClean="0">
                <a:hlinkClick r:id="rId2"/>
              </a:rPr>
              <a:t>www.step.org/sites/default/files/Policy/Deputyship_Guidelines.pdf</a:t>
            </a:r>
            <a:r>
              <a:rPr lang="en-GB" dirty="0" smtClean="0"/>
              <a:t> </a:t>
            </a:r>
          </a:p>
          <a:p>
            <a:pPr lvl="1">
              <a:buFont typeface="Wingdings" panose="05000000000000000000" pitchFamily="2" charset="2"/>
              <a:buChar char="Ø"/>
            </a:pPr>
            <a:r>
              <a:rPr lang="en-GB" dirty="0">
                <a:hlinkClick r:id="rId3"/>
              </a:rPr>
              <a:t>https://</a:t>
            </a:r>
            <a:r>
              <a:rPr lang="en-GB" dirty="0" smtClean="0">
                <a:hlinkClick r:id="rId3"/>
              </a:rPr>
              <a:t>www.gov.uk/government/publications/deputy-guidance-how-to-carry-out-your-duties</a:t>
            </a:r>
            <a:r>
              <a:rPr lang="en-GB" dirty="0" smtClean="0"/>
              <a:t>  </a:t>
            </a:r>
          </a:p>
          <a:p>
            <a:r>
              <a:rPr lang="en-GB" dirty="0" smtClean="0">
                <a:hlinkClick r:id="rId4"/>
              </a:rPr>
              <a:t>Guidance for attorneys</a:t>
            </a:r>
          </a:p>
          <a:p>
            <a:pPr lvl="1">
              <a:buFont typeface="Wingdings" panose="05000000000000000000" pitchFamily="2" charset="2"/>
              <a:buChar char="Ø"/>
            </a:pPr>
            <a:r>
              <a:rPr lang="en-GB" dirty="0" smtClean="0">
                <a:hlinkClick r:id="rId4"/>
              </a:rPr>
              <a:t>https</a:t>
            </a:r>
            <a:r>
              <a:rPr lang="en-GB" dirty="0">
                <a:hlinkClick r:id="rId4"/>
              </a:rPr>
              <a:t>://</a:t>
            </a:r>
            <a:r>
              <a:rPr lang="en-GB" dirty="0" smtClean="0">
                <a:hlinkClick r:id="rId4"/>
              </a:rPr>
              <a:t>www.gov.uk/enduring-power-attorney-duties/your-duties</a:t>
            </a:r>
            <a:r>
              <a:rPr lang="en-GB" dirty="0" smtClean="0"/>
              <a:t> </a:t>
            </a:r>
          </a:p>
          <a:p>
            <a:pPr lvl="1">
              <a:buFont typeface="Wingdings" panose="05000000000000000000" pitchFamily="2" charset="2"/>
              <a:buChar char="Ø"/>
            </a:pPr>
            <a:r>
              <a:rPr lang="en-GB" dirty="0">
                <a:hlinkClick r:id="rId5"/>
              </a:rPr>
              <a:t>https://</a:t>
            </a:r>
            <a:r>
              <a:rPr lang="en-GB" dirty="0" smtClean="0">
                <a:hlinkClick r:id="rId5"/>
              </a:rPr>
              <a:t>www.gov.uk/lasting-power-attorney-duties</a:t>
            </a:r>
            <a:r>
              <a:rPr lang="en-GB" dirty="0" smtClean="0"/>
              <a:t> </a:t>
            </a:r>
          </a:p>
          <a:p>
            <a:pPr lvl="1">
              <a:buFont typeface="Wingdings" panose="05000000000000000000" pitchFamily="2" charset="2"/>
              <a:buChar char="Ø"/>
            </a:pPr>
            <a:r>
              <a:rPr lang="en-GB" dirty="0">
                <a:hlinkClick r:id="rId2"/>
              </a:rPr>
              <a:t>https://</a:t>
            </a:r>
            <a:r>
              <a:rPr lang="en-GB" dirty="0" smtClean="0">
                <a:hlinkClick r:id="rId2"/>
              </a:rPr>
              <a:t>www.step.org/sites/default/files/Policy/Deputyship_Guidelines.pdf</a:t>
            </a:r>
            <a:r>
              <a:rPr lang="en-GB" dirty="0" smtClean="0"/>
              <a:t> </a:t>
            </a:r>
          </a:p>
          <a:p>
            <a:r>
              <a:rPr lang="en-GB" dirty="0" smtClean="0">
                <a:hlinkClick r:id="rId6"/>
              </a:rPr>
              <a:t>Report concerns about an attorney/ deputy:</a:t>
            </a:r>
          </a:p>
          <a:p>
            <a:pPr lvl="1">
              <a:buFont typeface="Wingdings" panose="05000000000000000000" pitchFamily="2" charset="2"/>
              <a:buChar char="Ø"/>
            </a:pPr>
            <a:r>
              <a:rPr lang="en-GB" dirty="0" smtClean="0">
                <a:hlinkClick r:id="rId6"/>
              </a:rPr>
              <a:t>https</a:t>
            </a:r>
            <a:r>
              <a:rPr lang="en-GB" dirty="0">
                <a:hlinkClick r:id="rId6"/>
              </a:rPr>
              <a:t>://</a:t>
            </a:r>
            <a:r>
              <a:rPr lang="en-GB" dirty="0" smtClean="0">
                <a:hlinkClick r:id="rId6"/>
              </a:rPr>
              <a:t>www.gov.uk/report-concern-about-attorney-deputy</a:t>
            </a:r>
            <a:r>
              <a:rPr lang="en-GB" dirty="0" smtClean="0"/>
              <a:t> </a:t>
            </a:r>
            <a:endParaRPr lang="en-GB" dirty="0"/>
          </a:p>
          <a:p>
            <a:pPr marL="400050"/>
            <a:r>
              <a:rPr lang="en-GB" dirty="0" smtClean="0"/>
              <a:t>NHS and Adult Social Care Customer Care Team: 0300 3000 550</a:t>
            </a:r>
          </a:p>
          <a:p>
            <a:pPr marL="400050"/>
            <a:r>
              <a:rPr lang="en-GB" dirty="0" smtClean="0"/>
              <a:t>Other (non-legal) support such as the Carers’ Support Service, </a:t>
            </a:r>
            <a:r>
              <a:rPr lang="en-GB" dirty="0" err="1" smtClean="0"/>
              <a:t>Alzheimers</a:t>
            </a:r>
            <a:r>
              <a:rPr lang="en-GB" dirty="0" smtClean="0"/>
              <a:t> Society, </a:t>
            </a:r>
            <a:r>
              <a:rPr lang="en-GB" dirty="0" err="1" smtClean="0"/>
              <a:t>AgeUK</a:t>
            </a:r>
            <a:r>
              <a:rPr lang="en-GB" dirty="0" smtClean="0"/>
              <a:t>, Centre4 Advice Service, Citizens Advice Bureau </a:t>
            </a:r>
            <a:r>
              <a:rPr lang="en-GB" dirty="0" err="1" smtClean="0"/>
              <a:t>etc</a:t>
            </a:r>
            <a:r>
              <a:rPr lang="en-GB" dirty="0" smtClean="0"/>
              <a:t>  </a:t>
            </a:r>
          </a:p>
          <a:p>
            <a:pPr marL="57150" lvl="2" indent="0" algn="ctr">
              <a:buNone/>
            </a:pPr>
            <a:endParaRPr lang="en-GB" b="1" dirty="0" smtClean="0"/>
          </a:p>
          <a:p>
            <a:pPr marL="57150" lvl="2" indent="0" algn="ctr">
              <a:buNone/>
            </a:pPr>
            <a:r>
              <a:rPr lang="en-GB" sz="2400" b="1" dirty="0" smtClean="0"/>
              <a:t>You </a:t>
            </a:r>
            <a:r>
              <a:rPr lang="en-GB" sz="2400" b="1" dirty="0"/>
              <a:t>can seek legal </a:t>
            </a:r>
            <a:r>
              <a:rPr lang="en-GB" sz="2400" b="1" dirty="0" smtClean="0"/>
              <a:t>support</a:t>
            </a:r>
            <a:endParaRPr lang="en-GB" sz="2400" b="1" dirty="0"/>
          </a:p>
          <a:p>
            <a:pPr marL="400050"/>
            <a:endParaRPr lang="en-GB" dirty="0"/>
          </a:p>
        </p:txBody>
      </p:sp>
    </p:spTree>
    <p:extLst>
      <p:ext uri="{BB962C8B-B14F-4D97-AF65-F5344CB8AC3E}">
        <p14:creationId xmlns:p14="http://schemas.microsoft.com/office/powerpoint/2010/main" val="1314862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4400" b="1" dirty="0" smtClean="0"/>
              <a:t>Thank you for listening !</a:t>
            </a:r>
          </a:p>
          <a:p>
            <a:pPr marL="0" indent="0" algn="ctr">
              <a:buNone/>
            </a:pPr>
            <a:endParaRPr lang="en-GB" dirty="0" smtClean="0"/>
          </a:p>
          <a:p>
            <a:pPr marL="0" indent="0" algn="ctr">
              <a:buNone/>
            </a:pPr>
            <a:r>
              <a:rPr lang="en-GB" dirty="0">
                <a:hlinkClick r:id="rId2"/>
              </a:rPr>
              <a:t>emmaoverton@nhs.net</a:t>
            </a:r>
            <a:r>
              <a:rPr lang="en-GB" dirty="0"/>
              <a:t>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53583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943848" cy="1143000"/>
          </a:xfrm>
        </p:spPr>
        <p:txBody>
          <a:bodyPr/>
          <a:lstStyle/>
          <a:p>
            <a:r>
              <a:rPr lang="en-GB" dirty="0" smtClean="0"/>
              <a:t>Why promote life planning? </a:t>
            </a:r>
            <a:endParaRPr lang="en-GB" dirty="0"/>
          </a:p>
        </p:txBody>
      </p:sp>
      <p:sp>
        <p:nvSpPr>
          <p:cNvPr id="3" name="Content Placeholder 2"/>
          <p:cNvSpPr>
            <a:spLocks noGrp="1"/>
          </p:cNvSpPr>
          <p:nvPr>
            <p:ph idx="1"/>
          </p:nvPr>
        </p:nvSpPr>
        <p:spPr>
          <a:xfrm>
            <a:off x="395536" y="1268760"/>
            <a:ext cx="8073634" cy="5328592"/>
          </a:xfrm>
        </p:spPr>
        <p:txBody>
          <a:bodyPr>
            <a:normAutofit fontScale="77500" lnSpcReduction="20000"/>
          </a:bodyPr>
          <a:lstStyle/>
          <a:p>
            <a:pPr lvl="0"/>
            <a:r>
              <a:rPr lang="en-GB" dirty="0" smtClean="0"/>
              <a:t>The NHS CCG and Council have a duty to meet the eligible health and social care needs of local people </a:t>
            </a:r>
          </a:p>
          <a:p>
            <a:r>
              <a:rPr lang="en-GB" dirty="0"/>
              <a:t>In most cases, people have to consent to receiving our help – to be able to make decisions about what is on offer to them  </a:t>
            </a:r>
          </a:p>
          <a:p>
            <a:pPr lvl="0"/>
            <a:r>
              <a:rPr lang="en-GB" dirty="0" smtClean="0"/>
              <a:t>The law (the Mental Capacity Act 2005) tells us how to help people who may not be able to make decisions about their health and care needs</a:t>
            </a:r>
          </a:p>
          <a:p>
            <a:pPr lvl="0"/>
            <a:r>
              <a:rPr lang="en-GB" dirty="0" smtClean="0"/>
              <a:t>If a person we need to help cannot make their own decision about health and social care, we must</a:t>
            </a:r>
          </a:p>
          <a:p>
            <a:pPr marL="914400" lvl="1" indent="-514350">
              <a:buFont typeface="+mj-lt"/>
              <a:buAutoNum type="alphaLcParenR"/>
            </a:pPr>
            <a:r>
              <a:rPr lang="en-GB" dirty="0"/>
              <a:t>Find someone who is legally appointed to make the decision </a:t>
            </a:r>
            <a:r>
              <a:rPr lang="en-GB" dirty="0" smtClean="0"/>
              <a:t>on behalf of </a:t>
            </a:r>
            <a:r>
              <a:rPr lang="en-GB" dirty="0"/>
              <a:t>the person</a:t>
            </a:r>
          </a:p>
          <a:p>
            <a:pPr marL="914400" lvl="1" indent="-514350">
              <a:buFont typeface="+mj-lt"/>
              <a:buAutoNum type="alphaLcParenR"/>
            </a:pPr>
            <a:r>
              <a:rPr lang="en-GB" dirty="0"/>
              <a:t>If no one is legally appointed to make the decision, make the decision for the person in their best </a:t>
            </a:r>
            <a:r>
              <a:rPr lang="en-GB" dirty="0" smtClean="0"/>
              <a:t>interests – or seek formal authority to make decisions    </a:t>
            </a:r>
            <a:endParaRPr lang="en-GB" dirty="0"/>
          </a:p>
          <a:p>
            <a:pPr lvl="0"/>
            <a:r>
              <a:rPr lang="en-GB" dirty="0" smtClean="0"/>
              <a:t>If there is no one legally appointed to make the decision, it can be difficult for us to decide what is in the person’s best interests.  We have to take into account the person’s wishes and feelings: what happens if we don’t know what they are? </a:t>
            </a:r>
          </a:p>
          <a:p>
            <a:endParaRPr lang="en-GB" dirty="0"/>
          </a:p>
        </p:txBody>
      </p:sp>
    </p:spTree>
    <p:extLst>
      <p:ext uri="{BB962C8B-B14F-4D97-AF65-F5344CB8AC3E}">
        <p14:creationId xmlns:p14="http://schemas.microsoft.com/office/powerpoint/2010/main" val="23970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047206" cy="1143000"/>
          </a:xfrm>
        </p:spPr>
        <p:txBody>
          <a:bodyPr>
            <a:normAutofit/>
          </a:bodyPr>
          <a:lstStyle/>
          <a:p>
            <a:r>
              <a:rPr lang="en-GB" dirty="0" smtClean="0"/>
              <a:t>Why bother with life planning?</a:t>
            </a:r>
            <a:endParaRPr lang="en-GB" dirty="0"/>
          </a:p>
        </p:txBody>
      </p:sp>
      <p:sp>
        <p:nvSpPr>
          <p:cNvPr id="3" name="Content Placeholder 2"/>
          <p:cNvSpPr>
            <a:spLocks noGrp="1"/>
          </p:cNvSpPr>
          <p:nvPr>
            <p:ph idx="1"/>
          </p:nvPr>
        </p:nvSpPr>
        <p:spPr>
          <a:xfrm>
            <a:off x="395536" y="1412776"/>
            <a:ext cx="7929618" cy="5040560"/>
          </a:xfrm>
        </p:spPr>
        <p:txBody>
          <a:bodyPr>
            <a:normAutofit fontScale="92500" lnSpcReduction="20000"/>
          </a:bodyPr>
          <a:lstStyle/>
          <a:p>
            <a:pPr lvl="0"/>
            <a:r>
              <a:rPr lang="en-GB" dirty="0" smtClean="0"/>
              <a:t>If you need help with finances and no one has authority for them, no one will be able to </a:t>
            </a:r>
            <a:r>
              <a:rPr lang="en-GB" dirty="0"/>
              <a:t>(e.g.) access your </a:t>
            </a:r>
            <a:r>
              <a:rPr lang="en-GB" dirty="0" smtClean="0"/>
              <a:t>bank accounts and there will be no one to pay the bills if you can’t.  This could mean you miss out on things you need, create debt, or cause stress for you or others trying to help you</a:t>
            </a:r>
          </a:p>
          <a:p>
            <a:pPr lvl="0"/>
            <a:r>
              <a:rPr lang="en-GB" dirty="0" smtClean="0"/>
              <a:t>If you </a:t>
            </a:r>
            <a:r>
              <a:rPr lang="en-GB" smtClean="0"/>
              <a:t>can’t make health </a:t>
            </a:r>
            <a:r>
              <a:rPr lang="en-GB" dirty="0" smtClean="0"/>
              <a:t>and care decisions and no one has authority to take those for you, care professionals could (e.g.) take decisions on where you live, or what treatment you receive.   This can mean decisions being taken on your behalf which do not reflect your values and wishes by people that don’t know you </a:t>
            </a:r>
          </a:p>
          <a:p>
            <a:r>
              <a:rPr lang="en-GB" i="1" dirty="0"/>
              <a:t>“The worst thing you can do for your family is tell them what you want but not empower them to protect you” </a:t>
            </a:r>
            <a:r>
              <a:rPr lang="en-GB" sz="2400" dirty="0"/>
              <a:t>Jenny </a:t>
            </a:r>
            <a:r>
              <a:rPr lang="en-GB" sz="2400" dirty="0" smtClean="0"/>
              <a:t>Kitzinger;  </a:t>
            </a:r>
            <a:r>
              <a:rPr lang="en-GB" sz="2200" dirty="0" smtClean="0">
                <a:hlinkClick r:id="rId2"/>
              </a:rPr>
              <a:t>http</a:t>
            </a:r>
            <a:r>
              <a:rPr lang="en-GB" sz="2200" dirty="0">
                <a:hlinkClick r:id="rId2"/>
              </a:rPr>
              <a:t>://www.bbc.co.uk/programmes/b09k0ncp</a:t>
            </a:r>
            <a:r>
              <a:rPr lang="en-GB" sz="2200" dirty="0"/>
              <a:t> </a:t>
            </a:r>
            <a:r>
              <a:rPr lang="en-GB" sz="2200" i="1" dirty="0" smtClean="0"/>
              <a:t> </a:t>
            </a:r>
            <a:endParaRPr lang="en-GB" sz="2200" i="1" dirty="0"/>
          </a:p>
          <a:p>
            <a:pPr lvl="0"/>
            <a:endParaRPr lang="en-GB" dirty="0" smtClean="0"/>
          </a:p>
        </p:txBody>
      </p:sp>
    </p:spTree>
    <p:extLst>
      <p:ext uri="{BB962C8B-B14F-4D97-AF65-F5344CB8AC3E}">
        <p14:creationId xmlns:p14="http://schemas.microsoft.com/office/powerpoint/2010/main" val="188452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943848" cy="1143000"/>
          </a:xfrm>
        </p:spPr>
        <p:txBody>
          <a:bodyPr>
            <a:normAutofit fontScale="90000"/>
          </a:bodyPr>
          <a:lstStyle/>
          <a:p>
            <a:r>
              <a:rPr lang="en-GB" dirty="0" smtClean="0"/>
              <a:t>Who’s who of lifetime decision makers</a:t>
            </a:r>
            <a:endParaRPr lang="en-GB" dirty="0"/>
          </a:p>
        </p:txBody>
      </p:sp>
      <p:sp>
        <p:nvSpPr>
          <p:cNvPr id="3" name="Content Placeholder 2"/>
          <p:cNvSpPr>
            <a:spLocks noGrp="1"/>
          </p:cNvSpPr>
          <p:nvPr>
            <p:ph idx="1"/>
          </p:nvPr>
        </p:nvSpPr>
        <p:spPr>
          <a:xfrm>
            <a:off x="467544" y="1412776"/>
            <a:ext cx="7929618" cy="5040560"/>
          </a:xfrm>
        </p:spPr>
        <p:txBody>
          <a:bodyPr>
            <a:normAutofit fontScale="70000" lnSpcReduction="20000"/>
          </a:bodyPr>
          <a:lstStyle/>
          <a:p>
            <a:r>
              <a:rPr lang="en-GB" dirty="0" smtClean="0"/>
              <a:t>The term ‘</a:t>
            </a:r>
            <a:r>
              <a:rPr lang="en-GB" b="1" dirty="0" smtClean="0"/>
              <a:t>Next of Kin</a:t>
            </a:r>
            <a:r>
              <a:rPr lang="en-GB" dirty="0" smtClean="0"/>
              <a:t>’ is </a:t>
            </a:r>
            <a:r>
              <a:rPr lang="en-GB" dirty="0"/>
              <a:t>often used in </a:t>
            </a:r>
            <a:r>
              <a:rPr lang="en-GB" dirty="0" smtClean="0"/>
              <a:t>health </a:t>
            </a:r>
            <a:r>
              <a:rPr lang="en-GB" dirty="0"/>
              <a:t>and </a:t>
            </a:r>
            <a:r>
              <a:rPr lang="en-GB" dirty="0" smtClean="0"/>
              <a:t>social care </a:t>
            </a:r>
            <a:r>
              <a:rPr lang="en-GB" dirty="0"/>
              <a:t>as </a:t>
            </a:r>
            <a:r>
              <a:rPr lang="en-GB" dirty="0" smtClean="0"/>
              <a:t>shorthand </a:t>
            </a:r>
            <a:r>
              <a:rPr lang="en-GB" dirty="0"/>
              <a:t>for </a:t>
            </a:r>
            <a:r>
              <a:rPr lang="en-GB" dirty="0" smtClean="0"/>
              <a:t>“who should we </a:t>
            </a:r>
            <a:r>
              <a:rPr lang="en-GB" dirty="0"/>
              <a:t>communicate with about </a:t>
            </a:r>
            <a:r>
              <a:rPr lang="en-GB" dirty="0" smtClean="0"/>
              <a:t>you?” </a:t>
            </a:r>
            <a:endParaRPr lang="en-GB" dirty="0"/>
          </a:p>
          <a:p>
            <a:r>
              <a:rPr lang="en-GB" b="1" dirty="0" smtClean="0"/>
              <a:t>Appointees</a:t>
            </a:r>
            <a:r>
              <a:rPr lang="en-GB" dirty="0" smtClean="0"/>
              <a:t> are appointed </a:t>
            </a:r>
            <a:r>
              <a:rPr lang="en-GB" dirty="0"/>
              <a:t>by DWP for a benefit claimant where the claimant </a:t>
            </a:r>
            <a:r>
              <a:rPr lang="en-GB" dirty="0" smtClean="0"/>
              <a:t>is </a:t>
            </a:r>
            <a:r>
              <a:rPr lang="en-GB" dirty="0"/>
              <a:t>unable to act </a:t>
            </a:r>
            <a:r>
              <a:rPr lang="en-GB" dirty="0" smtClean="0"/>
              <a:t>(physical </a:t>
            </a:r>
            <a:r>
              <a:rPr lang="en-GB" dirty="0"/>
              <a:t>disability or mental incapacity</a:t>
            </a:r>
            <a:r>
              <a:rPr lang="en-GB" dirty="0" smtClean="0"/>
              <a:t>).  DWP decide whether and who to appoint.  An appointee</a:t>
            </a:r>
            <a:endParaRPr lang="en-GB" dirty="0"/>
          </a:p>
          <a:p>
            <a:pPr lvl="1">
              <a:buFont typeface="Wingdings" panose="05000000000000000000" pitchFamily="2" charset="2"/>
              <a:buChar char="Ø"/>
            </a:pPr>
            <a:r>
              <a:rPr lang="en-GB" dirty="0" smtClean="0"/>
              <a:t>Establishes </a:t>
            </a:r>
            <a:r>
              <a:rPr lang="en-GB" dirty="0"/>
              <a:t>which benefits </a:t>
            </a:r>
            <a:r>
              <a:rPr lang="en-GB" dirty="0" smtClean="0"/>
              <a:t>the claimant is entitled </a:t>
            </a:r>
            <a:r>
              <a:rPr lang="en-GB" dirty="0"/>
              <a:t>to, and </a:t>
            </a:r>
            <a:r>
              <a:rPr lang="en-GB" dirty="0" smtClean="0"/>
              <a:t>claims them</a:t>
            </a:r>
            <a:endParaRPr lang="en-GB" dirty="0"/>
          </a:p>
          <a:p>
            <a:pPr lvl="1">
              <a:buFont typeface="Wingdings" panose="05000000000000000000" pitchFamily="2" charset="2"/>
              <a:buChar char="Ø"/>
            </a:pPr>
            <a:r>
              <a:rPr lang="en-GB" dirty="0" smtClean="0"/>
              <a:t>Uses </a:t>
            </a:r>
            <a:r>
              <a:rPr lang="en-GB" dirty="0"/>
              <a:t>the </a:t>
            </a:r>
            <a:r>
              <a:rPr lang="en-GB" dirty="0" smtClean="0"/>
              <a:t>benefit money </a:t>
            </a:r>
            <a:r>
              <a:rPr lang="en-GB" dirty="0"/>
              <a:t>received in </a:t>
            </a:r>
            <a:r>
              <a:rPr lang="en-GB" dirty="0" smtClean="0"/>
              <a:t>the claimant’s </a:t>
            </a:r>
            <a:r>
              <a:rPr lang="en-GB" dirty="0"/>
              <a:t>best interests </a:t>
            </a:r>
          </a:p>
          <a:p>
            <a:pPr lvl="1">
              <a:buFont typeface="Wingdings" panose="05000000000000000000" pitchFamily="2" charset="2"/>
              <a:buChar char="Ø"/>
            </a:pPr>
            <a:r>
              <a:rPr lang="en-GB" dirty="0" smtClean="0"/>
              <a:t>Notifies </a:t>
            </a:r>
            <a:r>
              <a:rPr lang="en-GB" dirty="0"/>
              <a:t>DWP/ HMRC of any change in circumstances </a:t>
            </a:r>
          </a:p>
          <a:p>
            <a:r>
              <a:rPr lang="en-GB" b="1" dirty="0" smtClean="0"/>
              <a:t>Deputies</a:t>
            </a:r>
            <a:r>
              <a:rPr lang="en-GB" dirty="0" smtClean="0"/>
              <a:t> </a:t>
            </a:r>
            <a:r>
              <a:rPr lang="en-GB" dirty="0"/>
              <a:t>are appointed </a:t>
            </a:r>
            <a:r>
              <a:rPr lang="en-GB" dirty="0" smtClean="0"/>
              <a:t>by the Court of Protection (</a:t>
            </a:r>
            <a:r>
              <a:rPr lang="en-GB" dirty="0" err="1" smtClean="0"/>
              <a:t>CoP</a:t>
            </a:r>
            <a:r>
              <a:rPr lang="en-GB" dirty="0" smtClean="0"/>
              <a:t>) </a:t>
            </a:r>
            <a:r>
              <a:rPr lang="en-GB" dirty="0"/>
              <a:t>to make financial, business, care or treatment decisions in the best interests of a person lacking </a:t>
            </a:r>
            <a:r>
              <a:rPr lang="en-GB" dirty="0" smtClean="0"/>
              <a:t>relevant capacity.  Deputies:</a:t>
            </a:r>
          </a:p>
          <a:p>
            <a:pPr lvl="1">
              <a:buFont typeface="Wingdings" panose="05000000000000000000" pitchFamily="2" charset="2"/>
              <a:buChar char="Ø"/>
            </a:pPr>
            <a:r>
              <a:rPr lang="en-GB" dirty="0" smtClean="0"/>
              <a:t>can </a:t>
            </a:r>
            <a:r>
              <a:rPr lang="en-GB" dirty="0"/>
              <a:t>only </a:t>
            </a:r>
            <a:r>
              <a:rPr lang="en-GB" dirty="0" smtClean="0"/>
              <a:t>take decisions in </a:t>
            </a:r>
            <a:r>
              <a:rPr lang="en-GB" dirty="0"/>
              <a:t>accordance with the </a:t>
            </a:r>
            <a:r>
              <a:rPr lang="en-GB" dirty="0" err="1" smtClean="0"/>
              <a:t>CoP</a:t>
            </a:r>
            <a:r>
              <a:rPr lang="en-GB" dirty="0" smtClean="0"/>
              <a:t> order</a:t>
            </a:r>
          </a:p>
          <a:p>
            <a:pPr lvl="1">
              <a:buFont typeface="Wingdings" panose="05000000000000000000" pitchFamily="2" charset="2"/>
              <a:buChar char="Ø"/>
            </a:pPr>
            <a:r>
              <a:rPr lang="en-GB" dirty="0" smtClean="0"/>
              <a:t>powers are limited </a:t>
            </a:r>
            <a:r>
              <a:rPr lang="en-GB" dirty="0"/>
              <a:t>in scope and duration </a:t>
            </a:r>
            <a:r>
              <a:rPr lang="en-GB" dirty="0" smtClean="0"/>
              <a:t>(short</a:t>
            </a:r>
            <a:r>
              <a:rPr lang="en-GB" dirty="0"/>
              <a:t>, issue specific </a:t>
            </a:r>
            <a:r>
              <a:rPr lang="en-GB" dirty="0" smtClean="0"/>
              <a:t>orders preferred) </a:t>
            </a:r>
          </a:p>
          <a:p>
            <a:pPr lvl="1">
              <a:buFont typeface="Wingdings" panose="05000000000000000000" pitchFamily="2" charset="2"/>
              <a:buChar char="Ø"/>
            </a:pPr>
            <a:r>
              <a:rPr lang="en-GB" dirty="0" smtClean="0"/>
              <a:t>generally </a:t>
            </a:r>
            <a:r>
              <a:rPr lang="en-GB" dirty="0"/>
              <a:t>appointed re </a:t>
            </a:r>
            <a:r>
              <a:rPr lang="en-GB" dirty="0" smtClean="0"/>
              <a:t>property/ finances</a:t>
            </a:r>
            <a:r>
              <a:rPr lang="en-GB" dirty="0"/>
              <a:t>, </a:t>
            </a:r>
            <a:r>
              <a:rPr lang="en-GB" dirty="0" smtClean="0"/>
              <a:t>rarely </a:t>
            </a:r>
            <a:r>
              <a:rPr lang="en-GB" dirty="0"/>
              <a:t>in respect of </a:t>
            </a:r>
            <a:r>
              <a:rPr lang="en-GB" dirty="0" smtClean="0"/>
              <a:t>health/ welfare </a:t>
            </a:r>
            <a:endParaRPr lang="en-GB" dirty="0"/>
          </a:p>
          <a:p>
            <a:r>
              <a:rPr lang="en-GB" b="1" dirty="0" smtClean="0"/>
              <a:t>Attorneys</a:t>
            </a:r>
            <a:r>
              <a:rPr lang="en-GB" dirty="0" smtClean="0"/>
              <a:t> are appointed by those who want someone to have authority to make business, property/ finances or health/ welfare decisions on their behalf. An act done by an attorney is treated as an act done by the person who has appointed them (‘the donor’)    </a:t>
            </a:r>
            <a:endParaRPr lang="en-GB" dirty="0"/>
          </a:p>
          <a:p>
            <a:endParaRPr lang="en-GB" dirty="0"/>
          </a:p>
        </p:txBody>
      </p:sp>
    </p:spTree>
    <p:extLst>
      <p:ext uri="{BB962C8B-B14F-4D97-AF65-F5344CB8AC3E}">
        <p14:creationId xmlns:p14="http://schemas.microsoft.com/office/powerpoint/2010/main" val="13818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943848" cy="1143000"/>
          </a:xfrm>
        </p:spPr>
        <p:txBody>
          <a:bodyPr>
            <a:normAutofit/>
          </a:bodyPr>
          <a:lstStyle/>
          <a:p>
            <a:r>
              <a:rPr lang="en-GB" dirty="0" smtClean="0"/>
              <a:t>Powers of Attorney </a:t>
            </a:r>
            <a:endParaRPr lang="en-GB" dirty="0"/>
          </a:p>
        </p:txBody>
      </p:sp>
      <p:sp>
        <p:nvSpPr>
          <p:cNvPr id="3" name="Content Placeholder 2"/>
          <p:cNvSpPr>
            <a:spLocks noGrp="1"/>
          </p:cNvSpPr>
          <p:nvPr>
            <p:ph idx="1"/>
          </p:nvPr>
        </p:nvSpPr>
        <p:spPr>
          <a:xfrm>
            <a:off x="395536" y="1412776"/>
            <a:ext cx="8424936" cy="5040560"/>
          </a:xfrm>
        </p:spPr>
        <p:txBody>
          <a:bodyPr>
            <a:normAutofit fontScale="92500" lnSpcReduction="20000"/>
          </a:bodyPr>
          <a:lstStyle/>
          <a:p>
            <a:r>
              <a:rPr lang="en-GB" dirty="0" smtClean="0"/>
              <a:t>Ordinary Powers of Attorney</a:t>
            </a:r>
          </a:p>
          <a:p>
            <a:r>
              <a:rPr lang="en-GB" dirty="0" smtClean="0"/>
              <a:t>Enduring Powers of Attorney </a:t>
            </a:r>
          </a:p>
          <a:p>
            <a:r>
              <a:rPr lang="en-GB" dirty="0" smtClean="0"/>
              <a:t>Lasting Powers of Attorney</a:t>
            </a:r>
          </a:p>
          <a:p>
            <a:pPr lvl="1">
              <a:buFont typeface="Wingdings" panose="05000000000000000000" pitchFamily="2" charset="2"/>
              <a:buChar char="Ø"/>
            </a:pPr>
            <a:r>
              <a:rPr lang="en-GB" dirty="0"/>
              <a:t>Property and Finances</a:t>
            </a:r>
          </a:p>
          <a:p>
            <a:pPr lvl="2">
              <a:buFont typeface="Wingdings" panose="05000000000000000000" pitchFamily="2" charset="2"/>
              <a:buChar char="v"/>
            </a:pPr>
            <a:r>
              <a:rPr lang="en-GB" dirty="0"/>
              <a:t>Can be separated into personal or business LPA </a:t>
            </a:r>
          </a:p>
          <a:p>
            <a:pPr lvl="2">
              <a:buFont typeface="Wingdings" panose="05000000000000000000" pitchFamily="2" charset="2"/>
              <a:buChar char="v"/>
            </a:pPr>
            <a:r>
              <a:rPr lang="en-GB" dirty="0"/>
              <a:t>Grants attorney concurrent authority with </a:t>
            </a:r>
            <a:r>
              <a:rPr lang="en-GB" dirty="0" smtClean="0"/>
              <a:t>your own </a:t>
            </a:r>
            <a:r>
              <a:rPr lang="en-GB" dirty="0"/>
              <a:t>(subject to restrictions)</a:t>
            </a:r>
          </a:p>
          <a:p>
            <a:pPr lvl="1">
              <a:buFont typeface="Wingdings" panose="05000000000000000000" pitchFamily="2" charset="2"/>
              <a:buChar char="Ø"/>
            </a:pPr>
            <a:r>
              <a:rPr lang="en-GB" dirty="0"/>
              <a:t>Health and Welfare</a:t>
            </a:r>
          </a:p>
          <a:p>
            <a:pPr lvl="2">
              <a:buFont typeface="Wingdings" panose="05000000000000000000" pitchFamily="2" charset="2"/>
              <a:buChar char="v"/>
            </a:pPr>
            <a:r>
              <a:rPr lang="en-GB" dirty="0"/>
              <a:t>Can be separated into social care or health and treatment </a:t>
            </a:r>
          </a:p>
          <a:p>
            <a:pPr lvl="2">
              <a:buFont typeface="Wingdings" panose="05000000000000000000" pitchFamily="2" charset="2"/>
              <a:buChar char="v"/>
            </a:pPr>
            <a:r>
              <a:rPr lang="en-GB" dirty="0"/>
              <a:t>Attorney has no authority to take decisions </a:t>
            </a:r>
            <a:r>
              <a:rPr lang="en-GB" dirty="0" smtClean="0"/>
              <a:t>you have capacity </a:t>
            </a:r>
            <a:r>
              <a:rPr lang="en-GB" dirty="0"/>
              <a:t>to take i.e. non-concurrent </a:t>
            </a:r>
          </a:p>
          <a:p>
            <a:pPr lvl="1">
              <a:buFont typeface="Wingdings" panose="05000000000000000000" pitchFamily="2" charset="2"/>
              <a:buChar char="Ø"/>
            </a:pPr>
            <a:r>
              <a:rPr lang="en-GB" dirty="0" smtClean="0"/>
              <a:t>Must </a:t>
            </a:r>
            <a:r>
              <a:rPr lang="en-GB" dirty="0"/>
              <a:t>be registered before use</a:t>
            </a:r>
          </a:p>
          <a:p>
            <a:pPr lvl="1">
              <a:buFont typeface="Wingdings" panose="05000000000000000000" pitchFamily="2" charset="2"/>
              <a:buChar char="Ø"/>
            </a:pPr>
            <a:r>
              <a:rPr lang="en-GB" dirty="0"/>
              <a:t>Subject to conditions/ restrictions </a:t>
            </a:r>
          </a:p>
          <a:p>
            <a:r>
              <a:rPr lang="en-GB" dirty="0" smtClean="0"/>
              <a:t>Can be appointed in a range of ways: sole, joint, joint and several, or a combination  </a:t>
            </a:r>
          </a:p>
          <a:p>
            <a:endParaRPr lang="en-GB" dirty="0"/>
          </a:p>
        </p:txBody>
      </p:sp>
    </p:spTree>
    <p:extLst>
      <p:ext uri="{BB962C8B-B14F-4D97-AF65-F5344CB8AC3E}">
        <p14:creationId xmlns:p14="http://schemas.microsoft.com/office/powerpoint/2010/main" val="185230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943848" cy="1143000"/>
          </a:xfrm>
        </p:spPr>
        <p:txBody>
          <a:bodyPr/>
          <a:lstStyle/>
          <a:p>
            <a:r>
              <a:rPr lang="en-GB" dirty="0" smtClean="0"/>
              <a:t>What can an attorney do via LPA?</a:t>
            </a:r>
            <a:endParaRPr lang="en-GB" dirty="0"/>
          </a:p>
        </p:txBody>
      </p:sp>
      <p:sp>
        <p:nvSpPr>
          <p:cNvPr id="3" name="Content Placeholder 2"/>
          <p:cNvSpPr>
            <a:spLocks noGrp="1"/>
          </p:cNvSpPr>
          <p:nvPr>
            <p:ph idx="1"/>
          </p:nvPr>
        </p:nvSpPr>
        <p:spPr>
          <a:xfrm>
            <a:off x="611560" y="1412776"/>
            <a:ext cx="7929618" cy="5184576"/>
          </a:xfrm>
        </p:spPr>
        <p:txBody>
          <a:bodyPr>
            <a:normAutofit fontScale="85000" lnSpcReduction="20000"/>
          </a:bodyPr>
          <a:lstStyle/>
          <a:p>
            <a:r>
              <a:rPr lang="en-GB" dirty="0" smtClean="0"/>
              <a:t>Generally</a:t>
            </a:r>
          </a:p>
          <a:p>
            <a:pPr lvl="1">
              <a:buFont typeface="Wingdings" panose="05000000000000000000" pitchFamily="2" charset="2"/>
              <a:buChar char="Ø"/>
            </a:pPr>
            <a:r>
              <a:rPr lang="en-GB" dirty="0" smtClean="0"/>
              <a:t>Access personal info about you</a:t>
            </a:r>
          </a:p>
          <a:p>
            <a:pPr lvl="1">
              <a:buFont typeface="Wingdings" panose="05000000000000000000" pitchFamily="2" charset="2"/>
              <a:buChar char="Ø"/>
            </a:pPr>
            <a:r>
              <a:rPr lang="en-GB" dirty="0" smtClean="0"/>
              <a:t>Make complaints on your behalf </a:t>
            </a:r>
          </a:p>
          <a:p>
            <a:r>
              <a:rPr lang="en-GB" dirty="0" smtClean="0"/>
              <a:t>Health and Welfare</a:t>
            </a:r>
          </a:p>
          <a:p>
            <a:pPr lvl="1">
              <a:buFont typeface="Wingdings" panose="05000000000000000000" pitchFamily="2" charset="2"/>
              <a:buChar char="Ø"/>
            </a:pPr>
            <a:r>
              <a:rPr lang="en-GB" dirty="0"/>
              <a:t>Where </a:t>
            </a:r>
            <a:r>
              <a:rPr lang="en-GB" dirty="0" smtClean="0"/>
              <a:t>you should </a:t>
            </a:r>
            <a:r>
              <a:rPr lang="en-GB" dirty="0"/>
              <a:t>live/ with whom</a:t>
            </a:r>
          </a:p>
          <a:p>
            <a:pPr lvl="1">
              <a:buFont typeface="Wingdings" panose="05000000000000000000" pitchFamily="2" charset="2"/>
              <a:buChar char="Ø"/>
            </a:pPr>
            <a:r>
              <a:rPr lang="en-GB" dirty="0"/>
              <a:t>Contact</a:t>
            </a:r>
          </a:p>
          <a:p>
            <a:pPr lvl="1">
              <a:buFont typeface="Wingdings" panose="05000000000000000000" pitchFamily="2" charset="2"/>
              <a:buChar char="Ø"/>
            </a:pPr>
            <a:r>
              <a:rPr lang="en-GB" dirty="0" smtClean="0"/>
              <a:t>Day </a:t>
            </a:r>
            <a:r>
              <a:rPr lang="en-GB" dirty="0"/>
              <a:t>to day care (food, dress, </a:t>
            </a:r>
            <a:r>
              <a:rPr lang="en-GB" dirty="0" smtClean="0"/>
              <a:t>social care services)</a:t>
            </a:r>
            <a:endParaRPr lang="en-GB" dirty="0"/>
          </a:p>
          <a:p>
            <a:pPr lvl="1">
              <a:buFont typeface="Wingdings" panose="05000000000000000000" pitchFamily="2" charset="2"/>
              <a:buChar char="Ø"/>
            </a:pPr>
            <a:r>
              <a:rPr lang="en-GB" dirty="0" smtClean="0"/>
              <a:t>Medical</a:t>
            </a:r>
            <a:r>
              <a:rPr lang="en-GB" dirty="0"/>
              <a:t>, dental, optical treatment </a:t>
            </a:r>
            <a:r>
              <a:rPr lang="en-GB" dirty="0" smtClean="0"/>
              <a:t>– </a:t>
            </a:r>
            <a:r>
              <a:rPr lang="en-GB" dirty="0" err="1" smtClean="0"/>
              <a:t>inc</a:t>
            </a:r>
            <a:r>
              <a:rPr lang="en-GB" dirty="0" smtClean="0"/>
              <a:t> life-sustaining treatment?</a:t>
            </a:r>
            <a:endParaRPr lang="en-GB" dirty="0"/>
          </a:p>
          <a:p>
            <a:r>
              <a:rPr lang="en-GB" dirty="0" smtClean="0"/>
              <a:t>Property and Finance</a:t>
            </a:r>
          </a:p>
          <a:p>
            <a:pPr lvl="1">
              <a:buFont typeface="Wingdings" panose="05000000000000000000" pitchFamily="2" charset="2"/>
              <a:buChar char="Ø"/>
            </a:pPr>
            <a:r>
              <a:rPr lang="en-GB" dirty="0" smtClean="0"/>
              <a:t>Discharge debts and contracts</a:t>
            </a:r>
          </a:p>
          <a:p>
            <a:pPr lvl="1">
              <a:buFont typeface="Wingdings" panose="05000000000000000000" pitchFamily="2" charset="2"/>
              <a:buChar char="Ø"/>
            </a:pPr>
            <a:r>
              <a:rPr lang="en-GB" dirty="0" smtClean="0"/>
              <a:t>Open and close bank accounts</a:t>
            </a:r>
          </a:p>
          <a:p>
            <a:pPr lvl="1">
              <a:buFont typeface="Wingdings" panose="05000000000000000000" pitchFamily="2" charset="2"/>
              <a:buChar char="Ø"/>
            </a:pPr>
            <a:r>
              <a:rPr lang="en-GB" dirty="0" smtClean="0"/>
              <a:t>Manage assets, </a:t>
            </a:r>
            <a:r>
              <a:rPr lang="en-GB" dirty="0" err="1" smtClean="0"/>
              <a:t>inc</a:t>
            </a:r>
            <a:r>
              <a:rPr lang="en-GB" dirty="0" smtClean="0"/>
              <a:t> buying and selling (e.g. shares, property)</a:t>
            </a:r>
          </a:p>
          <a:p>
            <a:pPr lvl="1">
              <a:buFont typeface="Wingdings" panose="05000000000000000000" pitchFamily="2" charset="2"/>
              <a:buChar char="Ø"/>
            </a:pPr>
            <a:r>
              <a:rPr lang="en-GB" dirty="0" smtClean="0"/>
              <a:t>Make business decisions  </a:t>
            </a:r>
          </a:p>
          <a:p>
            <a:r>
              <a:rPr lang="en-GB" dirty="0" smtClean="0"/>
              <a:t>An attorney cannot-</a:t>
            </a:r>
          </a:p>
          <a:p>
            <a:pPr lvl="1">
              <a:buFont typeface="Wingdings" panose="05000000000000000000" pitchFamily="2" charset="2"/>
              <a:buChar char="Ø"/>
            </a:pPr>
            <a:r>
              <a:rPr lang="en-GB" dirty="0" smtClean="0"/>
              <a:t>Act outside of the terms of their appointment </a:t>
            </a:r>
          </a:p>
          <a:p>
            <a:endParaRPr lang="en-GB" dirty="0"/>
          </a:p>
        </p:txBody>
      </p:sp>
    </p:spTree>
    <p:extLst>
      <p:ext uri="{BB962C8B-B14F-4D97-AF65-F5344CB8AC3E}">
        <p14:creationId xmlns:p14="http://schemas.microsoft.com/office/powerpoint/2010/main" val="136340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Effect transition="in" filter="fade">
                                      <p:cBhvr>
                                        <p:cTn id="66" dur="1000"/>
                                        <p:tgtEl>
                                          <p:spTgt spid="3">
                                            <p:txEl>
                                              <p:pRg st="11" end="11"/>
                                            </p:txEl>
                                          </p:spTgt>
                                        </p:tgtEl>
                                      </p:cBhvr>
                                    </p:animEffect>
                                    <p:anim calcmode="lin" valueType="num">
                                      <p:cBhvr>
                                        <p:cTn id="6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Effect transition="in" filter="fade">
                                      <p:cBhvr>
                                        <p:cTn id="71" dur="1000"/>
                                        <p:tgtEl>
                                          <p:spTgt spid="3">
                                            <p:txEl>
                                              <p:pRg st="12" end="12"/>
                                            </p:txEl>
                                          </p:spTgt>
                                        </p:tgtEl>
                                      </p:cBhvr>
                                    </p:animEffect>
                                    <p:anim calcmode="lin" valueType="num">
                                      <p:cBhvr>
                                        <p:cTn id="7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943848" cy="1143000"/>
          </a:xfrm>
        </p:spPr>
        <p:txBody>
          <a:bodyPr>
            <a:normAutofit/>
          </a:bodyPr>
          <a:lstStyle/>
          <a:p>
            <a:r>
              <a:rPr lang="en-GB" dirty="0" smtClean="0"/>
              <a:t>Principles attorneys must follow</a:t>
            </a:r>
            <a:endParaRPr lang="en-GB" dirty="0"/>
          </a:p>
        </p:txBody>
      </p:sp>
      <p:sp>
        <p:nvSpPr>
          <p:cNvPr id="3" name="Content Placeholder 2"/>
          <p:cNvSpPr>
            <a:spLocks noGrp="1"/>
          </p:cNvSpPr>
          <p:nvPr>
            <p:ph idx="1"/>
          </p:nvPr>
        </p:nvSpPr>
        <p:spPr>
          <a:xfrm>
            <a:off x="611560" y="1340768"/>
            <a:ext cx="7929618" cy="5328592"/>
          </a:xfrm>
        </p:spPr>
        <p:txBody>
          <a:bodyPr>
            <a:normAutofit fontScale="77500" lnSpcReduction="20000"/>
          </a:bodyPr>
          <a:lstStyle/>
          <a:p>
            <a:r>
              <a:rPr lang="en-GB" dirty="0" smtClean="0"/>
              <a:t>General common law principles:</a:t>
            </a:r>
          </a:p>
          <a:p>
            <a:pPr lvl="1">
              <a:buFont typeface="Wingdings" panose="05000000000000000000" pitchFamily="2" charset="2"/>
              <a:buChar char="Ø"/>
            </a:pPr>
            <a:r>
              <a:rPr lang="en-GB" dirty="0" smtClean="0"/>
              <a:t>owes you certain standards of skill and care (a </a:t>
            </a:r>
            <a:r>
              <a:rPr lang="en-GB" dirty="0"/>
              <a:t>duty of </a:t>
            </a:r>
            <a:r>
              <a:rPr lang="en-GB" dirty="0" smtClean="0"/>
              <a:t>care)</a:t>
            </a:r>
            <a:endParaRPr lang="en-GB" dirty="0"/>
          </a:p>
          <a:p>
            <a:pPr lvl="1">
              <a:buFont typeface="Wingdings" panose="05000000000000000000" pitchFamily="2" charset="2"/>
              <a:buChar char="Ø"/>
            </a:pPr>
            <a:r>
              <a:rPr lang="en-GB" dirty="0"/>
              <a:t>must not use their power to benefit themselves, or put themselves in a position where their interests conflict with </a:t>
            </a:r>
            <a:r>
              <a:rPr lang="en-GB" dirty="0" smtClean="0"/>
              <a:t>yours</a:t>
            </a:r>
            <a:endParaRPr lang="en-GB" dirty="0"/>
          </a:p>
          <a:p>
            <a:pPr lvl="1">
              <a:buFont typeface="Wingdings" panose="05000000000000000000" pitchFamily="2" charset="2"/>
              <a:buChar char="Ø"/>
            </a:pPr>
            <a:r>
              <a:rPr lang="en-GB" dirty="0" smtClean="0"/>
              <a:t>cannot </a:t>
            </a:r>
            <a:r>
              <a:rPr lang="en-GB" dirty="0"/>
              <a:t>delegate decisions (unless specifically authorised to)</a:t>
            </a:r>
          </a:p>
          <a:p>
            <a:pPr lvl="1">
              <a:buFont typeface="Wingdings" panose="05000000000000000000" pitchFamily="2" charset="2"/>
              <a:buChar char="Ø"/>
            </a:pPr>
            <a:r>
              <a:rPr lang="en-GB" dirty="0" smtClean="0"/>
              <a:t>must act </a:t>
            </a:r>
            <a:r>
              <a:rPr lang="en-GB" dirty="0"/>
              <a:t>in good faith and with respect for </a:t>
            </a:r>
            <a:r>
              <a:rPr lang="en-GB" dirty="0" smtClean="0"/>
              <a:t>your confidentiality </a:t>
            </a:r>
            <a:endParaRPr lang="en-GB" dirty="0"/>
          </a:p>
          <a:p>
            <a:pPr lvl="1">
              <a:buFont typeface="Wingdings" panose="05000000000000000000" pitchFamily="2" charset="2"/>
              <a:buChar char="Ø"/>
            </a:pPr>
            <a:r>
              <a:rPr lang="en-GB" dirty="0" smtClean="0"/>
              <a:t>keep </a:t>
            </a:r>
            <a:r>
              <a:rPr lang="en-GB" dirty="0"/>
              <a:t>accounts and keep </a:t>
            </a:r>
            <a:r>
              <a:rPr lang="en-GB" dirty="0" smtClean="0"/>
              <a:t>your property </a:t>
            </a:r>
            <a:r>
              <a:rPr lang="en-GB" dirty="0"/>
              <a:t>separate from their own </a:t>
            </a:r>
            <a:endParaRPr lang="en-GB" dirty="0" smtClean="0"/>
          </a:p>
          <a:p>
            <a:r>
              <a:rPr lang="en-GB" dirty="0" smtClean="0"/>
              <a:t>Statutory principles (Mental Capacity Act 2005)</a:t>
            </a:r>
          </a:p>
          <a:p>
            <a:pPr marL="914400" lvl="1" indent="-457200">
              <a:buFont typeface="+mj-lt"/>
              <a:buAutoNum type="arabicPeriod"/>
            </a:pPr>
            <a:r>
              <a:rPr lang="en-GB" dirty="0" smtClean="0"/>
              <a:t>You are assumed </a:t>
            </a:r>
            <a:r>
              <a:rPr lang="en-GB" dirty="0"/>
              <a:t>to be capable of making </a:t>
            </a:r>
            <a:r>
              <a:rPr lang="en-GB" dirty="0" smtClean="0"/>
              <a:t>your </a:t>
            </a:r>
            <a:r>
              <a:rPr lang="en-GB" dirty="0"/>
              <a:t>own decisions unless or until shown otherwise </a:t>
            </a:r>
          </a:p>
          <a:p>
            <a:pPr marL="914400" lvl="1" indent="-457200">
              <a:buFont typeface="+mj-lt"/>
              <a:buAutoNum type="arabicPeriod"/>
            </a:pPr>
            <a:r>
              <a:rPr lang="en-GB" dirty="0" smtClean="0"/>
              <a:t>You are only </a:t>
            </a:r>
            <a:r>
              <a:rPr lang="en-GB" dirty="0"/>
              <a:t>treated as unable to make a decision once all practical steps have been taken to help </a:t>
            </a:r>
            <a:r>
              <a:rPr lang="en-GB" dirty="0" smtClean="0"/>
              <a:t>you </a:t>
            </a:r>
            <a:r>
              <a:rPr lang="en-GB" dirty="0"/>
              <a:t>decide, without success </a:t>
            </a:r>
          </a:p>
          <a:p>
            <a:pPr marL="914400" lvl="1" indent="-457200">
              <a:buFont typeface="+mj-lt"/>
              <a:buAutoNum type="arabicPeriod"/>
            </a:pPr>
            <a:r>
              <a:rPr lang="en-GB" dirty="0"/>
              <a:t>An unwise or eccentric decision doesn’t mean </a:t>
            </a:r>
            <a:r>
              <a:rPr lang="en-GB" dirty="0" smtClean="0"/>
              <a:t>you are incapable </a:t>
            </a:r>
            <a:endParaRPr lang="en-GB" dirty="0"/>
          </a:p>
          <a:p>
            <a:pPr marL="914400" lvl="1" indent="-457200">
              <a:buFont typeface="+mj-lt"/>
              <a:buAutoNum type="arabicPeriod"/>
            </a:pPr>
            <a:r>
              <a:rPr lang="en-GB" dirty="0"/>
              <a:t>Any act done on </a:t>
            </a:r>
            <a:r>
              <a:rPr lang="en-GB" dirty="0" smtClean="0"/>
              <a:t>your behalf must </a:t>
            </a:r>
            <a:r>
              <a:rPr lang="en-GB" dirty="0"/>
              <a:t>be done in </a:t>
            </a:r>
            <a:r>
              <a:rPr lang="en-GB" dirty="0" smtClean="0"/>
              <a:t>your </a:t>
            </a:r>
            <a:r>
              <a:rPr lang="en-GB" dirty="0"/>
              <a:t>best interests </a:t>
            </a:r>
          </a:p>
          <a:p>
            <a:pPr marL="914400" lvl="1" indent="-457200">
              <a:buFont typeface="+mj-lt"/>
              <a:buAutoNum type="arabicPeriod"/>
            </a:pPr>
            <a:r>
              <a:rPr lang="en-GB" dirty="0"/>
              <a:t>Before a decision is made, regard must be had as to whether the same purpose can be achieved in a way that is less restrictive of </a:t>
            </a:r>
            <a:r>
              <a:rPr lang="en-GB" dirty="0" smtClean="0"/>
              <a:t>your rights </a:t>
            </a:r>
            <a:r>
              <a:rPr lang="en-GB" dirty="0"/>
              <a:t>and freedoms </a:t>
            </a:r>
          </a:p>
          <a:p>
            <a:r>
              <a:rPr lang="en-GB" dirty="0" smtClean="0"/>
              <a:t>You can also express preferences and/ or give instructions </a:t>
            </a:r>
            <a:endParaRPr lang="en-GB" dirty="0"/>
          </a:p>
          <a:p>
            <a:pPr lvl="1">
              <a:buFont typeface="Wingdings" panose="05000000000000000000" pitchFamily="2" charset="2"/>
              <a:buChar char="Ø"/>
            </a:pPr>
            <a:endParaRPr lang="en-GB" dirty="0" smtClean="0"/>
          </a:p>
          <a:p>
            <a:pPr lvl="1">
              <a:buFont typeface="Wingdings" panose="05000000000000000000" pitchFamily="2" charset="2"/>
              <a:buChar char="Ø"/>
            </a:pPr>
            <a:endParaRPr lang="en-GB" dirty="0" smtClean="0"/>
          </a:p>
        </p:txBody>
      </p:sp>
    </p:spTree>
    <p:extLst>
      <p:ext uri="{BB962C8B-B14F-4D97-AF65-F5344CB8AC3E}">
        <p14:creationId xmlns:p14="http://schemas.microsoft.com/office/powerpoint/2010/main" val="37188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1000"/>
                                        <p:tgtEl>
                                          <p:spTgt spid="3">
                                            <p:txEl>
                                              <p:pRg st="11" end="11"/>
                                            </p:txEl>
                                          </p:spTgt>
                                        </p:tgtEl>
                                      </p:cBhvr>
                                    </p:animEffect>
                                    <p:anim calcmode="lin" valueType="num">
                                      <p:cBhvr>
                                        <p:cTn id="7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fade">
                                      <p:cBhvr>
                                        <p:cTn id="81" dur="1000"/>
                                        <p:tgtEl>
                                          <p:spTgt spid="3">
                                            <p:txEl>
                                              <p:pRg st="12" end="12"/>
                                            </p:txEl>
                                          </p:spTgt>
                                        </p:tgtEl>
                                      </p:cBhvr>
                                    </p:animEffect>
                                    <p:anim calcmode="lin" valueType="num">
                                      <p:cBhvr>
                                        <p:cTn id="8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48" y="260648"/>
            <a:ext cx="8568952" cy="1143000"/>
          </a:xfrm>
        </p:spPr>
        <p:txBody>
          <a:bodyPr>
            <a:normAutofit/>
          </a:bodyPr>
          <a:lstStyle/>
          <a:p>
            <a:r>
              <a:rPr lang="en-GB" dirty="0" smtClean="0"/>
              <a:t>What to look for in an attorney</a:t>
            </a:r>
            <a:endParaRPr lang="en-GB" dirty="0"/>
          </a:p>
        </p:txBody>
      </p:sp>
      <p:sp>
        <p:nvSpPr>
          <p:cNvPr id="3" name="Content Placeholder 2"/>
          <p:cNvSpPr>
            <a:spLocks noGrp="1"/>
          </p:cNvSpPr>
          <p:nvPr>
            <p:ph idx="1"/>
          </p:nvPr>
        </p:nvSpPr>
        <p:spPr>
          <a:xfrm>
            <a:off x="467544" y="1268760"/>
            <a:ext cx="8136904" cy="5472608"/>
          </a:xfrm>
        </p:spPr>
        <p:txBody>
          <a:bodyPr>
            <a:normAutofit fontScale="70000" lnSpcReduction="20000"/>
          </a:bodyPr>
          <a:lstStyle/>
          <a:p>
            <a:r>
              <a:rPr lang="en-GB" dirty="0" smtClean="0"/>
              <a:t>Someone who is:</a:t>
            </a:r>
          </a:p>
          <a:p>
            <a:pPr lvl="1">
              <a:buFont typeface="Wingdings" panose="05000000000000000000" pitchFamily="2" charset="2"/>
              <a:buChar char="Ø"/>
            </a:pPr>
            <a:r>
              <a:rPr lang="en-GB" dirty="0" smtClean="0"/>
              <a:t>Over 18 and not a bankrupt (property/ finances)  </a:t>
            </a:r>
          </a:p>
          <a:p>
            <a:pPr lvl="1">
              <a:buFont typeface="Wingdings" panose="05000000000000000000" pitchFamily="2" charset="2"/>
              <a:buChar char="Ø"/>
            </a:pPr>
            <a:r>
              <a:rPr lang="en-GB" dirty="0" smtClean="0"/>
              <a:t>Trustworthy and able to ‘work’ with your other attorneys</a:t>
            </a:r>
          </a:p>
          <a:p>
            <a:pPr lvl="1">
              <a:buFont typeface="Wingdings" panose="05000000000000000000" pitchFamily="2" charset="2"/>
              <a:buChar char="Ø"/>
            </a:pPr>
            <a:r>
              <a:rPr lang="en-GB" dirty="0" smtClean="0"/>
              <a:t>Able to make decisions impartially and in your best interests </a:t>
            </a:r>
          </a:p>
          <a:p>
            <a:pPr lvl="1">
              <a:buFont typeface="Wingdings" panose="05000000000000000000" pitchFamily="2" charset="2"/>
              <a:buChar char="Ø"/>
            </a:pPr>
            <a:r>
              <a:rPr lang="en-GB" dirty="0" smtClean="0"/>
              <a:t>Willing and able to act for you; asks for help if needed </a:t>
            </a:r>
          </a:p>
          <a:p>
            <a:r>
              <a:rPr lang="en-GB" dirty="0" smtClean="0"/>
              <a:t>Does not have to be a family member or friend – could be a professional (but not generally a paid care worker) or trust corporation.  Think carefully about why you are picking the person(s) you select </a:t>
            </a:r>
          </a:p>
          <a:p>
            <a:r>
              <a:rPr lang="en-GB" dirty="0" smtClean="0"/>
              <a:t>What if I change my mind?</a:t>
            </a:r>
          </a:p>
          <a:p>
            <a:pPr lvl="1">
              <a:buFont typeface="Wingdings" panose="05000000000000000000" pitchFamily="2" charset="2"/>
              <a:buChar char="Ø"/>
            </a:pPr>
            <a:r>
              <a:rPr lang="en-GB" dirty="0"/>
              <a:t>Ask an attorney to </a:t>
            </a:r>
            <a:r>
              <a:rPr lang="en-GB" dirty="0" smtClean="0"/>
              <a:t>disclaim (notification to the donor and Office of the PG) </a:t>
            </a:r>
            <a:endParaRPr lang="en-GB" dirty="0"/>
          </a:p>
          <a:p>
            <a:pPr lvl="1">
              <a:buFont typeface="Wingdings" panose="05000000000000000000" pitchFamily="2" charset="2"/>
              <a:buChar char="Ø"/>
            </a:pPr>
            <a:r>
              <a:rPr lang="en-GB" dirty="0"/>
              <a:t>You can revoke </a:t>
            </a:r>
            <a:r>
              <a:rPr lang="en-GB" dirty="0" smtClean="0"/>
              <a:t>the </a:t>
            </a:r>
            <a:r>
              <a:rPr lang="en-GB" dirty="0"/>
              <a:t>LPA at any time if you have capacity to do so </a:t>
            </a:r>
            <a:endParaRPr lang="en-GB" dirty="0" smtClean="0"/>
          </a:p>
          <a:p>
            <a:pPr marL="342900" lvl="1" indent="-342900">
              <a:buFont typeface="Arial" pitchFamily="34" charset="0"/>
              <a:buChar char="•"/>
            </a:pPr>
            <a:r>
              <a:rPr lang="en-GB" sz="2900" dirty="0" smtClean="0"/>
              <a:t>What </a:t>
            </a:r>
            <a:r>
              <a:rPr lang="en-GB" sz="2900" dirty="0"/>
              <a:t>if my attorney doesn’t do ‘the right thing’?</a:t>
            </a:r>
          </a:p>
          <a:p>
            <a:pPr lvl="1">
              <a:buFont typeface="Wingdings" panose="05000000000000000000" pitchFamily="2" charset="2"/>
              <a:buChar char="Ø"/>
            </a:pPr>
            <a:r>
              <a:rPr lang="en-GB" dirty="0" smtClean="0"/>
              <a:t>The Office of the Public Guardian deals with complaints about how an attorney exercises their powers; they can investigate and apply to the Court for determination where necessary </a:t>
            </a:r>
          </a:p>
          <a:p>
            <a:pPr lvl="1">
              <a:buFont typeface="Wingdings" panose="05000000000000000000" pitchFamily="2" charset="2"/>
              <a:buChar char="Ø"/>
            </a:pPr>
            <a:r>
              <a:rPr lang="en-GB" dirty="0" smtClean="0"/>
              <a:t>The Court provides formal intervention and may ultimately revoke an attorney’s appointment </a:t>
            </a:r>
          </a:p>
          <a:p>
            <a:pPr lvl="1">
              <a:buFont typeface="Wingdings" panose="05000000000000000000" pitchFamily="2" charset="2"/>
              <a:buChar char="Ø"/>
            </a:pPr>
            <a:r>
              <a:rPr lang="en-GB" dirty="0" smtClean="0"/>
              <a:t>Civil claims for compensation or damages</a:t>
            </a:r>
          </a:p>
          <a:p>
            <a:pPr lvl="1">
              <a:buFont typeface="Wingdings" panose="05000000000000000000" pitchFamily="2" charset="2"/>
              <a:buChar char="Ø"/>
            </a:pPr>
            <a:r>
              <a:rPr lang="en-GB" dirty="0" smtClean="0"/>
              <a:t>Criminal prosecution (ill treatment, wilful neglect, controlling or coercive behaviour) </a:t>
            </a:r>
            <a:endParaRPr lang="en-GB" dirty="0"/>
          </a:p>
          <a:p>
            <a:endParaRPr lang="en-GB" dirty="0"/>
          </a:p>
        </p:txBody>
      </p:sp>
    </p:spTree>
    <p:extLst>
      <p:ext uri="{BB962C8B-B14F-4D97-AF65-F5344CB8AC3E}">
        <p14:creationId xmlns:p14="http://schemas.microsoft.com/office/powerpoint/2010/main" val="31745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22748</TotalTime>
  <Words>3506</Words>
  <Application>Microsoft Office PowerPoint</Application>
  <PresentationFormat>On-screen Show (4:3)</PresentationFormat>
  <Paragraphs>250</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Whose Life is it Anyway?</vt:lpstr>
      <vt:lpstr>What do I mean by life planning?</vt:lpstr>
      <vt:lpstr>Why promote life planning? </vt:lpstr>
      <vt:lpstr>Why bother with life planning?</vt:lpstr>
      <vt:lpstr>Who’s who of lifetime decision makers</vt:lpstr>
      <vt:lpstr>Powers of Attorney </vt:lpstr>
      <vt:lpstr>What can an attorney do via LPA?</vt:lpstr>
      <vt:lpstr>Principles attorneys must follow</vt:lpstr>
      <vt:lpstr>What to look for in an attorney</vt:lpstr>
      <vt:lpstr>A note of caution </vt:lpstr>
      <vt:lpstr>How do I get an attorney?</vt:lpstr>
      <vt:lpstr>Other ways of making wishes known</vt:lpstr>
      <vt:lpstr>Conclusion</vt:lpstr>
      <vt:lpstr>PowerPoint Presentation</vt:lpstr>
      <vt:lpstr>Acting for others</vt:lpstr>
      <vt:lpstr>Today’s discussion </vt:lpstr>
      <vt:lpstr>Why support legal decision makers? </vt:lpstr>
      <vt:lpstr>Understanding your role </vt:lpstr>
      <vt:lpstr>Powers of Attorney </vt:lpstr>
      <vt:lpstr>Deputyship </vt:lpstr>
      <vt:lpstr>Principles attorneys/ deputies must follow</vt:lpstr>
      <vt:lpstr>Understanding Capacity  </vt:lpstr>
      <vt:lpstr>Best Interests: ‘checklist’ </vt:lpstr>
      <vt:lpstr>What you must not do </vt:lpstr>
      <vt:lpstr>Dealing with disputes </vt:lpstr>
      <vt:lpstr>Summary: attorney/ deputy’s duties</vt:lpstr>
      <vt:lpstr>If in doubt……</vt:lpstr>
      <vt:lpstr>Resources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Alison</dc:creator>
  <cp:lastModifiedBy>Claire Parfrement (NELC)</cp:lastModifiedBy>
  <cp:revision>996</cp:revision>
  <cp:lastPrinted>2018-01-10T14:54:00Z</cp:lastPrinted>
  <dcterms:created xsi:type="dcterms:W3CDTF">2014-03-19T15:04:32Z</dcterms:created>
  <dcterms:modified xsi:type="dcterms:W3CDTF">2018-12-28T10:56:00Z</dcterms:modified>
</cp:coreProperties>
</file>